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6"/>
  </p:notesMasterIdLst>
  <p:handoutMasterIdLst>
    <p:handoutMasterId r:id="rId37"/>
  </p:handoutMasterIdLst>
  <p:sldIdLst>
    <p:sldId id="422" r:id="rId2"/>
    <p:sldId id="825" r:id="rId3"/>
    <p:sldId id="826" r:id="rId4"/>
    <p:sldId id="887" r:id="rId5"/>
    <p:sldId id="889" r:id="rId6"/>
    <p:sldId id="888" r:id="rId7"/>
    <p:sldId id="890" r:id="rId8"/>
    <p:sldId id="891" r:id="rId9"/>
    <p:sldId id="892" r:id="rId10"/>
    <p:sldId id="893" r:id="rId11"/>
    <p:sldId id="895" r:id="rId12"/>
    <p:sldId id="894" r:id="rId13"/>
    <p:sldId id="896" r:id="rId14"/>
    <p:sldId id="897" r:id="rId15"/>
    <p:sldId id="899" r:id="rId16"/>
    <p:sldId id="900" r:id="rId17"/>
    <p:sldId id="898" r:id="rId18"/>
    <p:sldId id="901" r:id="rId19"/>
    <p:sldId id="902" r:id="rId20"/>
    <p:sldId id="906" r:id="rId21"/>
    <p:sldId id="905" r:id="rId22"/>
    <p:sldId id="907" r:id="rId23"/>
    <p:sldId id="903" r:id="rId24"/>
    <p:sldId id="908" r:id="rId25"/>
    <p:sldId id="909" r:id="rId26"/>
    <p:sldId id="911" r:id="rId27"/>
    <p:sldId id="912" r:id="rId28"/>
    <p:sldId id="910" r:id="rId29"/>
    <p:sldId id="913" r:id="rId30"/>
    <p:sldId id="914" r:id="rId31"/>
    <p:sldId id="916" r:id="rId32"/>
    <p:sldId id="917" r:id="rId33"/>
    <p:sldId id="915" r:id="rId34"/>
    <p:sldId id="722" r:id="rId35"/>
  </p:sldIdLst>
  <p:sldSz cx="9144000" cy="6858000" type="screen4x3"/>
  <p:notesSz cx="10234613" cy="7099300"/>
  <p:defaultTextStyle>
    <a:defPPr>
      <a:defRPr lang="zh-CN"/>
    </a:defPPr>
    <a:lvl1pPr algn="l" rtl="0" eaLnBrk="0" fontAlgn="base" hangingPunct="0">
      <a:spcBef>
        <a:spcPct val="0"/>
      </a:spcBef>
      <a:spcAft>
        <a:spcPct val="0"/>
      </a:spcAft>
      <a:defRPr kumimoji="1" sz="2800" b="1" kern="1200">
        <a:solidFill>
          <a:schemeClr val="tx1"/>
        </a:solidFill>
        <a:latin typeface="Arial" panose="020B0604020202020204" pitchFamily="34" charset="0"/>
        <a:ea typeface="黑体" panose="02010609060101010101" pitchFamily="49" charset="-122"/>
        <a:cs typeface="+mn-cs"/>
      </a:defRPr>
    </a:lvl1pPr>
    <a:lvl2pPr marL="457200" algn="l" rtl="0" eaLnBrk="0" fontAlgn="base" hangingPunct="0">
      <a:spcBef>
        <a:spcPct val="0"/>
      </a:spcBef>
      <a:spcAft>
        <a:spcPct val="0"/>
      </a:spcAft>
      <a:defRPr kumimoji="1" sz="2800" b="1" kern="1200">
        <a:solidFill>
          <a:schemeClr val="tx1"/>
        </a:solidFill>
        <a:latin typeface="Arial" panose="020B0604020202020204" pitchFamily="34" charset="0"/>
        <a:ea typeface="黑体" panose="02010609060101010101" pitchFamily="49" charset="-122"/>
        <a:cs typeface="+mn-cs"/>
      </a:defRPr>
    </a:lvl2pPr>
    <a:lvl3pPr marL="914400" algn="l" rtl="0" eaLnBrk="0" fontAlgn="base" hangingPunct="0">
      <a:spcBef>
        <a:spcPct val="0"/>
      </a:spcBef>
      <a:spcAft>
        <a:spcPct val="0"/>
      </a:spcAft>
      <a:defRPr kumimoji="1" sz="2800" b="1" kern="1200">
        <a:solidFill>
          <a:schemeClr val="tx1"/>
        </a:solidFill>
        <a:latin typeface="Arial" panose="020B0604020202020204" pitchFamily="34" charset="0"/>
        <a:ea typeface="黑体" panose="02010609060101010101" pitchFamily="49" charset="-122"/>
        <a:cs typeface="+mn-cs"/>
      </a:defRPr>
    </a:lvl3pPr>
    <a:lvl4pPr marL="1371600" algn="l" rtl="0" eaLnBrk="0" fontAlgn="base" hangingPunct="0">
      <a:spcBef>
        <a:spcPct val="0"/>
      </a:spcBef>
      <a:spcAft>
        <a:spcPct val="0"/>
      </a:spcAft>
      <a:defRPr kumimoji="1" sz="2800" b="1" kern="1200">
        <a:solidFill>
          <a:schemeClr val="tx1"/>
        </a:solidFill>
        <a:latin typeface="Arial" panose="020B0604020202020204" pitchFamily="34" charset="0"/>
        <a:ea typeface="黑体" panose="02010609060101010101" pitchFamily="49" charset="-122"/>
        <a:cs typeface="+mn-cs"/>
      </a:defRPr>
    </a:lvl4pPr>
    <a:lvl5pPr marL="1828800" algn="l" rtl="0" eaLnBrk="0" fontAlgn="base" hangingPunct="0">
      <a:spcBef>
        <a:spcPct val="0"/>
      </a:spcBef>
      <a:spcAft>
        <a:spcPct val="0"/>
      </a:spcAft>
      <a:defRPr kumimoji="1" sz="2800" b="1" kern="1200">
        <a:solidFill>
          <a:schemeClr val="tx1"/>
        </a:solidFill>
        <a:latin typeface="Arial" panose="020B0604020202020204" pitchFamily="34" charset="0"/>
        <a:ea typeface="黑体" panose="02010609060101010101" pitchFamily="49" charset="-122"/>
        <a:cs typeface="+mn-cs"/>
      </a:defRPr>
    </a:lvl5pPr>
    <a:lvl6pPr marL="2286000" algn="l" defTabSz="914400" rtl="0" eaLnBrk="1" latinLnBrk="0" hangingPunct="1">
      <a:defRPr kumimoji="1" sz="2800" b="1" kern="1200">
        <a:solidFill>
          <a:schemeClr val="tx1"/>
        </a:solidFill>
        <a:latin typeface="Arial" panose="020B0604020202020204" pitchFamily="34" charset="0"/>
        <a:ea typeface="黑体" panose="02010609060101010101" pitchFamily="49" charset="-122"/>
        <a:cs typeface="+mn-cs"/>
      </a:defRPr>
    </a:lvl6pPr>
    <a:lvl7pPr marL="2743200" algn="l" defTabSz="914400" rtl="0" eaLnBrk="1" latinLnBrk="0" hangingPunct="1">
      <a:defRPr kumimoji="1" sz="2800" b="1" kern="1200">
        <a:solidFill>
          <a:schemeClr val="tx1"/>
        </a:solidFill>
        <a:latin typeface="Arial" panose="020B0604020202020204" pitchFamily="34" charset="0"/>
        <a:ea typeface="黑体" panose="02010609060101010101" pitchFamily="49" charset="-122"/>
        <a:cs typeface="+mn-cs"/>
      </a:defRPr>
    </a:lvl7pPr>
    <a:lvl8pPr marL="3200400" algn="l" defTabSz="914400" rtl="0" eaLnBrk="1" latinLnBrk="0" hangingPunct="1">
      <a:defRPr kumimoji="1" sz="2800" b="1" kern="1200">
        <a:solidFill>
          <a:schemeClr val="tx1"/>
        </a:solidFill>
        <a:latin typeface="Arial" panose="020B0604020202020204" pitchFamily="34" charset="0"/>
        <a:ea typeface="黑体" panose="02010609060101010101" pitchFamily="49" charset="-122"/>
        <a:cs typeface="+mn-cs"/>
      </a:defRPr>
    </a:lvl8pPr>
    <a:lvl9pPr marL="3657600" algn="l" defTabSz="914400" rtl="0" eaLnBrk="1" latinLnBrk="0" hangingPunct="1">
      <a:defRPr kumimoji="1" sz="2800" b="1" kern="1200">
        <a:solidFill>
          <a:schemeClr val="tx1"/>
        </a:solidFill>
        <a:latin typeface="Arial" panose="020B0604020202020204" pitchFamily="34" charset="0"/>
        <a:ea typeface="黑体" panose="02010609060101010101" pitchFamily="49"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6">
          <p15:clr>
            <a:srgbClr val="A4A3A4"/>
          </p15:clr>
        </p15:guide>
        <p15:guide id="2" pos="32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FFCC"/>
    <a:srgbClr val="FFFF99"/>
    <a:srgbClr val="D60093"/>
    <a:srgbClr val="FFCCFF"/>
    <a:srgbClr val="CCFF99"/>
    <a:srgbClr val="FF99C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1854" autoAdjust="0"/>
  </p:normalViewPr>
  <p:slideViewPr>
    <p:cSldViewPr snapToObjects="1">
      <p:cViewPr varScale="1">
        <p:scale>
          <a:sx n="151" d="100"/>
          <a:sy n="151" d="100"/>
        </p:scale>
        <p:origin x="2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234"/>
    </p:cViewPr>
  </p:sorterViewPr>
  <p:notesViewPr>
    <p:cSldViewPr snapToObjects="1">
      <p:cViewPr varScale="1">
        <p:scale>
          <a:sx n="47" d="100"/>
          <a:sy n="47" d="100"/>
        </p:scale>
        <p:origin x="-1373" y="-67"/>
      </p:cViewPr>
      <p:guideLst>
        <p:guide orient="horz" pos="2236"/>
        <p:guide pos="3224"/>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5492F9C-9397-47CF-9840-681CE6EA0391}"/>
              </a:ext>
            </a:extLst>
          </p:cNvPr>
          <p:cNvSpPr>
            <a:spLocks noGrp="1" noChangeArrowheads="1"/>
          </p:cNvSpPr>
          <p:nvPr>
            <p:ph type="hdr" sz="quarter"/>
          </p:nvPr>
        </p:nvSpPr>
        <p:spPr bwMode="auto">
          <a:xfrm>
            <a:off x="0" y="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t" anchorCtr="0" compatLnSpc="1">
            <a:prstTxWarp prst="textNoShape">
              <a:avLst/>
            </a:prstTxWarp>
          </a:bodyPr>
          <a:lstStyle>
            <a:lvl1pPr defTabSz="990391" eaLnBrk="1" hangingPunct="1">
              <a:defRPr sz="1300" b="0">
                <a:latin typeface="Times New Roman" panose="02020603050405020304" pitchFamily="18" charset="0"/>
                <a:ea typeface="SimSun" panose="02010600030101010101" pitchFamily="2" charset="-122"/>
              </a:defRPr>
            </a:lvl1pPr>
          </a:lstStyle>
          <a:p>
            <a:pPr>
              <a:defRPr/>
            </a:pPr>
            <a:r>
              <a:rPr lang="zh-CN" altLang="en-US"/>
              <a:t>姜维</a:t>
            </a:r>
            <a:r>
              <a:rPr lang="en-US" altLang="zh-CN"/>
              <a:t>. 《</a:t>
            </a:r>
            <a:r>
              <a:rPr lang="zh-CN" altLang="en-US"/>
              <a:t>文本分析与文本挖掘</a:t>
            </a:r>
            <a:r>
              <a:rPr lang="en-US" altLang="zh-CN"/>
              <a:t>》. </a:t>
            </a:r>
            <a:r>
              <a:rPr lang="zh-CN" altLang="en-US"/>
              <a:t>科学出版社</a:t>
            </a:r>
            <a:r>
              <a:rPr lang="en-US" altLang="zh-CN"/>
              <a:t>. 2018</a:t>
            </a:r>
          </a:p>
        </p:txBody>
      </p:sp>
      <p:sp>
        <p:nvSpPr>
          <p:cNvPr id="3075" name="Rectangle 3">
            <a:extLst>
              <a:ext uri="{FF2B5EF4-FFF2-40B4-BE49-F238E27FC236}">
                <a16:creationId xmlns:a16="http://schemas.microsoft.com/office/drawing/2014/main" id="{E744A429-9A1E-4440-82C3-CEB8DEEC9CF7}"/>
              </a:ext>
            </a:extLst>
          </p:cNvPr>
          <p:cNvSpPr>
            <a:spLocks noGrp="1" noChangeArrowheads="1"/>
          </p:cNvSpPr>
          <p:nvPr>
            <p:ph type="dt" sz="quarter" idx="1"/>
          </p:nvPr>
        </p:nvSpPr>
        <p:spPr bwMode="auto">
          <a:xfrm>
            <a:off x="5800725" y="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t" anchorCtr="0" compatLnSpc="1">
            <a:prstTxWarp prst="textNoShape">
              <a:avLst/>
            </a:prstTxWarp>
          </a:bodyPr>
          <a:lstStyle>
            <a:lvl1pPr algn="r" defTabSz="990391" eaLnBrk="1" hangingPunct="1">
              <a:defRPr sz="1300" b="0">
                <a:latin typeface="Times New Roman" panose="02020603050405020304" pitchFamily="18" charset="0"/>
                <a:ea typeface="SimSun" panose="02010600030101010101" pitchFamily="2" charset="-122"/>
              </a:defRPr>
            </a:lvl1pPr>
          </a:lstStyle>
          <a:p>
            <a:pPr>
              <a:defRPr/>
            </a:pPr>
            <a:endParaRPr lang="en-US" altLang="zh-CN"/>
          </a:p>
        </p:txBody>
      </p:sp>
      <p:sp>
        <p:nvSpPr>
          <p:cNvPr id="3076" name="Rectangle 4">
            <a:extLst>
              <a:ext uri="{FF2B5EF4-FFF2-40B4-BE49-F238E27FC236}">
                <a16:creationId xmlns:a16="http://schemas.microsoft.com/office/drawing/2014/main" id="{95435092-D35B-4F18-AF3B-7327DF8AACD0}"/>
              </a:ext>
            </a:extLst>
          </p:cNvPr>
          <p:cNvSpPr>
            <a:spLocks noGrp="1" noChangeArrowheads="1"/>
          </p:cNvSpPr>
          <p:nvPr>
            <p:ph type="ftr" sz="quarter" idx="2"/>
          </p:nvPr>
        </p:nvSpPr>
        <p:spPr bwMode="auto">
          <a:xfrm>
            <a:off x="0" y="674370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b" anchorCtr="0" compatLnSpc="1">
            <a:prstTxWarp prst="textNoShape">
              <a:avLst/>
            </a:prstTxWarp>
          </a:bodyPr>
          <a:lstStyle>
            <a:lvl1pPr defTabSz="990391" eaLnBrk="1" hangingPunct="1">
              <a:defRPr sz="1300" b="0">
                <a:latin typeface="Times New Roman" panose="02020603050405020304" pitchFamily="18" charset="0"/>
                <a:ea typeface="SimSun" panose="02010600030101010101" pitchFamily="2" charset="-122"/>
              </a:defRPr>
            </a:lvl1pPr>
          </a:lstStyle>
          <a:p>
            <a:pPr>
              <a:defRPr/>
            </a:pPr>
            <a:endParaRPr lang="en-US" altLang="zh-CN"/>
          </a:p>
        </p:txBody>
      </p:sp>
      <p:sp>
        <p:nvSpPr>
          <p:cNvPr id="3077" name="Rectangle 5">
            <a:extLst>
              <a:ext uri="{FF2B5EF4-FFF2-40B4-BE49-F238E27FC236}">
                <a16:creationId xmlns:a16="http://schemas.microsoft.com/office/drawing/2014/main" id="{89F7D30B-8D9F-4C9E-A0D3-85E37585ED0C}"/>
              </a:ext>
            </a:extLst>
          </p:cNvPr>
          <p:cNvSpPr>
            <a:spLocks noGrp="1" noChangeArrowheads="1"/>
          </p:cNvSpPr>
          <p:nvPr>
            <p:ph type="sldNum" sz="quarter" idx="3"/>
          </p:nvPr>
        </p:nvSpPr>
        <p:spPr bwMode="auto">
          <a:xfrm>
            <a:off x="5800725" y="674370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b" anchorCtr="0" compatLnSpc="1">
            <a:prstTxWarp prst="textNoShape">
              <a:avLst/>
            </a:prstTxWarp>
          </a:bodyPr>
          <a:lstStyle>
            <a:lvl1pPr algn="r" defTabSz="989013" eaLnBrk="1" hangingPunct="1">
              <a:defRPr sz="1300" b="0">
                <a:latin typeface="Times New Roman" panose="02020603050405020304" pitchFamily="18" charset="0"/>
                <a:ea typeface="SimSun" panose="02010600030101010101" pitchFamily="2" charset="-122"/>
              </a:defRPr>
            </a:lvl1pPr>
          </a:lstStyle>
          <a:p>
            <a:fld id="{C2CD349C-D319-4E2B-B2BE-63D9DB5620A9}" type="slidenum">
              <a:rPr lang="en-US" altLang="zh-CN"/>
              <a:pPr/>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B58C751-97DE-44E3-8D3D-DEE2D10E1E0E}"/>
              </a:ext>
            </a:extLst>
          </p:cNvPr>
          <p:cNvSpPr>
            <a:spLocks noGrp="1" noChangeArrowheads="1"/>
          </p:cNvSpPr>
          <p:nvPr>
            <p:ph type="hdr" sz="quarter"/>
          </p:nvPr>
        </p:nvSpPr>
        <p:spPr bwMode="auto">
          <a:xfrm>
            <a:off x="0" y="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t" anchorCtr="0" compatLnSpc="1">
            <a:prstTxWarp prst="textNoShape">
              <a:avLst/>
            </a:prstTxWarp>
          </a:bodyPr>
          <a:lstStyle>
            <a:lvl1pPr defTabSz="990391" eaLnBrk="1" hangingPunct="1">
              <a:defRPr sz="1300"/>
            </a:lvl1pPr>
          </a:lstStyle>
          <a:p>
            <a:pPr>
              <a:defRPr/>
            </a:pPr>
            <a:r>
              <a:rPr lang="zh-CN" altLang="en-US"/>
              <a:t>姜维</a:t>
            </a:r>
            <a:r>
              <a:rPr lang="en-US" altLang="zh-CN"/>
              <a:t>. 《</a:t>
            </a:r>
            <a:r>
              <a:rPr lang="zh-CN" altLang="en-US"/>
              <a:t>文本分析与文本挖掘</a:t>
            </a:r>
            <a:r>
              <a:rPr lang="en-US" altLang="zh-CN"/>
              <a:t>》. </a:t>
            </a:r>
            <a:r>
              <a:rPr lang="zh-CN" altLang="en-US"/>
              <a:t>科学出版社</a:t>
            </a:r>
            <a:r>
              <a:rPr lang="en-US" altLang="zh-CN"/>
              <a:t>. 2018</a:t>
            </a:r>
          </a:p>
        </p:txBody>
      </p:sp>
      <p:sp>
        <p:nvSpPr>
          <p:cNvPr id="44035" name="Rectangle 3">
            <a:extLst>
              <a:ext uri="{FF2B5EF4-FFF2-40B4-BE49-F238E27FC236}">
                <a16:creationId xmlns:a16="http://schemas.microsoft.com/office/drawing/2014/main" id="{65B879F3-7E88-4CBC-B998-438CBB975C6D}"/>
              </a:ext>
            </a:extLst>
          </p:cNvPr>
          <p:cNvSpPr>
            <a:spLocks noGrp="1" noChangeArrowheads="1"/>
          </p:cNvSpPr>
          <p:nvPr>
            <p:ph type="dt" idx="1"/>
          </p:nvPr>
        </p:nvSpPr>
        <p:spPr bwMode="auto">
          <a:xfrm>
            <a:off x="5800725" y="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t" anchorCtr="0" compatLnSpc="1">
            <a:prstTxWarp prst="textNoShape">
              <a:avLst/>
            </a:prstTxWarp>
          </a:bodyPr>
          <a:lstStyle>
            <a:lvl1pPr algn="r" defTabSz="990391" eaLnBrk="1" hangingPunct="1">
              <a:defRPr sz="1300"/>
            </a:lvl1pPr>
          </a:lstStyle>
          <a:p>
            <a:pPr>
              <a:defRPr/>
            </a:pPr>
            <a:endParaRPr lang="en-US" altLang="zh-CN"/>
          </a:p>
        </p:txBody>
      </p:sp>
      <p:sp>
        <p:nvSpPr>
          <p:cNvPr id="3076" name="Rectangle 4">
            <a:extLst>
              <a:ext uri="{FF2B5EF4-FFF2-40B4-BE49-F238E27FC236}">
                <a16:creationId xmlns:a16="http://schemas.microsoft.com/office/drawing/2014/main" id="{3B01C5B5-9DA3-4A24-84FF-4C57D8CD6F15}"/>
              </a:ext>
            </a:extLst>
          </p:cNvPr>
          <p:cNvSpPr>
            <a:spLocks noGrp="1" noRot="1" noChangeAspect="1" noChangeArrowheads="1" noTextEdit="1"/>
          </p:cNvSpPr>
          <p:nvPr>
            <p:ph type="sldImg" idx="2"/>
          </p:nvPr>
        </p:nvSpPr>
        <p:spPr bwMode="auto">
          <a:xfrm>
            <a:off x="3341688" y="531813"/>
            <a:ext cx="3551237" cy="26622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4037" name="Rectangle 5">
            <a:extLst>
              <a:ext uri="{FF2B5EF4-FFF2-40B4-BE49-F238E27FC236}">
                <a16:creationId xmlns:a16="http://schemas.microsoft.com/office/drawing/2014/main" id="{E377666E-E0BD-497B-B7E5-B3DD40AE2B2F}"/>
              </a:ext>
            </a:extLst>
          </p:cNvPr>
          <p:cNvSpPr>
            <a:spLocks noGrp="1" noChangeArrowheads="1"/>
          </p:cNvSpPr>
          <p:nvPr>
            <p:ph type="body" sz="quarter" idx="3"/>
          </p:nvPr>
        </p:nvSpPr>
        <p:spPr bwMode="auto">
          <a:xfrm>
            <a:off x="1365250" y="3371850"/>
            <a:ext cx="7504113"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44038" name="Rectangle 6">
            <a:extLst>
              <a:ext uri="{FF2B5EF4-FFF2-40B4-BE49-F238E27FC236}">
                <a16:creationId xmlns:a16="http://schemas.microsoft.com/office/drawing/2014/main" id="{EAA809A4-30C5-4D2C-852E-BEFF4CDBBDD9}"/>
              </a:ext>
            </a:extLst>
          </p:cNvPr>
          <p:cNvSpPr>
            <a:spLocks noGrp="1" noChangeArrowheads="1"/>
          </p:cNvSpPr>
          <p:nvPr>
            <p:ph type="ftr" sz="quarter" idx="4"/>
          </p:nvPr>
        </p:nvSpPr>
        <p:spPr bwMode="auto">
          <a:xfrm>
            <a:off x="0" y="674370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b" anchorCtr="0" compatLnSpc="1">
            <a:prstTxWarp prst="textNoShape">
              <a:avLst/>
            </a:prstTxWarp>
          </a:bodyPr>
          <a:lstStyle>
            <a:lvl1pPr defTabSz="990391" eaLnBrk="1" hangingPunct="1">
              <a:defRPr sz="1300"/>
            </a:lvl1pPr>
          </a:lstStyle>
          <a:p>
            <a:pPr>
              <a:defRPr/>
            </a:pPr>
            <a:endParaRPr lang="en-US" altLang="zh-CN"/>
          </a:p>
        </p:txBody>
      </p:sp>
      <p:sp>
        <p:nvSpPr>
          <p:cNvPr id="44039" name="Rectangle 7">
            <a:extLst>
              <a:ext uri="{FF2B5EF4-FFF2-40B4-BE49-F238E27FC236}">
                <a16:creationId xmlns:a16="http://schemas.microsoft.com/office/drawing/2014/main" id="{04338F6B-FCB7-4172-A430-E4742B4BD09C}"/>
              </a:ext>
            </a:extLst>
          </p:cNvPr>
          <p:cNvSpPr>
            <a:spLocks noGrp="1" noChangeArrowheads="1"/>
          </p:cNvSpPr>
          <p:nvPr>
            <p:ph type="sldNum" sz="quarter" idx="5"/>
          </p:nvPr>
        </p:nvSpPr>
        <p:spPr bwMode="auto">
          <a:xfrm>
            <a:off x="5800725" y="6743700"/>
            <a:ext cx="44338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5" tIns="49518" rIns="99035" bIns="49518" numCol="1" anchor="b" anchorCtr="0" compatLnSpc="1">
            <a:prstTxWarp prst="textNoShape">
              <a:avLst/>
            </a:prstTxWarp>
          </a:bodyPr>
          <a:lstStyle>
            <a:lvl1pPr algn="r" defTabSz="989013" eaLnBrk="1" hangingPunct="1">
              <a:defRPr sz="1300"/>
            </a:lvl1pPr>
          </a:lstStyle>
          <a:p>
            <a:fld id="{4F6BAB54-934D-4E52-BA96-DA782AD7A36A}" type="slidenum">
              <a:rPr lang="en-US" altLang="zh-CN"/>
              <a:pPr/>
              <a:t>‹#›</a:t>
            </a:fld>
            <a:endParaRPr lang="en-US" altLang="zh-CN"/>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SimSun"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SimSun"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SimSun"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SimSun"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SimSun"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zh-CN" altLang="en-US"/>
              <a:t>姜维</a:t>
            </a:r>
            <a:r>
              <a:rPr lang="en-US" altLang="zh-CN"/>
              <a:t>. 《</a:t>
            </a:r>
            <a:r>
              <a:rPr lang="zh-CN" altLang="en-US"/>
              <a:t>文本分析与文本挖掘</a:t>
            </a:r>
            <a:r>
              <a:rPr lang="en-US" altLang="zh-CN"/>
              <a:t>》. </a:t>
            </a:r>
            <a:r>
              <a:rPr lang="zh-CN" altLang="en-US"/>
              <a:t>科学出版社</a:t>
            </a:r>
            <a:r>
              <a:rPr lang="en-US" altLang="zh-CN"/>
              <a:t>. 2018</a:t>
            </a:r>
          </a:p>
        </p:txBody>
      </p:sp>
      <p:sp>
        <p:nvSpPr>
          <p:cNvPr id="5" name="灯片编号占位符 4"/>
          <p:cNvSpPr>
            <a:spLocks noGrp="1"/>
          </p:cNvSpPr>
          <p:nvPr>
            <p:ph type="sldNum" sz="quarter" idx="5"/>
          </p:nvPr>
        </p:nvSpPr>
        <p:spPr/>
        <p:txBody>
          <a:bodyPr/>
          <a:lstStyle/>
          <a:p>
            <a:fld id="{4F6BAB54-934D-4E52-BA96-DA782AD7A36A}" type="slidenum">
              <a:rPr lang="en-US" altLang="zh-CN" smtClean="0"/>
              <a:pPr/>
              <a:t>9</a:t>
            </a:fld>
            <a:endParaRPr lang="en-US" altLang="zh-CN"/>
          </a:p>
        </p:txBody>
      </p:sp>
    </p:spTree>
    <p:extLst>
      <p:ext uri="{BB962C8B-B14F-4D97-AF65-F5344CB8AC3E}">
        <p14:creationId xmlns:p14="http://schemas.microsoft.com/office/powerpoint/2010/main" val="244346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zh-CN" altLang="en-US"/>
              <a:t>姜维</a:t>
            </a:r>
            <a:r>
              <a:rPr lang="en-US" altLang="zh-CN"/>
              <a:t>. 《</a:t>
            </a:r>
            <a:r>
              <a:rPr lang="zh-CN" altLang="en-US"/>
              <a:t>文本分析与文本挖掘</a:t>
            </a:r>
            <a:r>
              <a:rPr lang="en-US" altLang="zh-CN"/>
              <a:t>》. </a:t>
            </a:r>
            <a:r>
              <a:rPr lang="zh-CN" altLang="en-US"/>
              <a:t>科学出版社</a:t>
            </a:r>
            <a:r>
              <a:rPr lang="en-US" altLang="zh-CN"/>
              <a:t>. 2018</a:t>
            </a:r>
          </a:p>
        </p:txBody>
      </p:sp>
      <p:sp>
        <p:nvSpPr>
          <p:cNvPr id="5" name="灯片编号占位符 4"/>
          <p:cNvSpPr>
            <a:spLocks noGrp="1"/>
          </p:cNvSpPr>
          <p:nvPr>
            <p:ph type="sldNum" sz="quarter" idx="5"/>
          </p:nvPr>
        </p:nvSpPr>
        <p:spPr/>
        <p:txBody>
          <a:bodyPr/>
          <a:lstStyle/>
          <a:p>
            <a:fld id="{4F6BAB54-934D-4E52-BA96-DA782AD7A36A}" type="slidenum">
              <a:rPr lang="en-US" altLang="zh-CN" smtClean="0"/>
              <a:pPr/>
              <a:t>10</a:t>
            </a:fld>
            <a:endParaRPr lang="en-US" altLang="zh-CN"/>
          </a:p>
        </p:txBody>
      </p:sp>
    </p:spTree>
    <p:extLst>
      <p:ext uri="{BB962C8B-B14F-4D97-AF65-F5344CB8AC3E}">
        <p14:creationId xmlns:p14="http://schemas.microsoft.com/office/powerpoint/2010/main" val="3809293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737697EA-4CF5-41F6-AAD4-AB63C43C5BF2}"/>
              </a:ext>
            </a:extLst>
          </p:cNvPr>
          <p:cNvSpPr>
            <a:spLocks noChangeArrowheads="1"/>
          </p:cNvSpPr>
          <p:nvPr/>
        </p:nvSpPr>
        <p:spPr bwMode="hidden">
          <a:xfrm>
            <a:off x="0" y="1676400"/>
            <a:ext cx="4724400" cy="1143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algn="ctr" eaLnBrk="1" hangingPunct="1">
              <a:defRPr/>
            </a:pPr>
            <a:endParaRPr kumimoji="0" lang="zh-CN" altLang="zh-CN" sz="2400" b="0">
              <a:latin typeface="Times New Roman" panose="02020603050405020304" pitchFamily="18" charset="0"/>
              <a:ea typeface="SimSun" panose="02010600030101010101" pitchFamily="2" charset="-122"/>
            </a:endParaRPr>
          </a:p>
        </p:txBody>
      </p:sp>
      <p:sp>
        <p:nvSpPr>
          <p:cNvPr id="5" name="Rectangle 7">
            <a:extLst>
              <a:ext uri="{FF2B5EF4-FFF2-40B4-BE49-F238E27FC236}">
                <a16:creationId xmlns:a16="http://schemas.microsoft.com/office/drawing/2014/main" id="{CB8DD8FB-7E89-4DE6-ACD7-8FD5702AD949}"/>
              </a:ext>
            </a:extLst>
          </p:cNvPr>
          <p:cNvSpPr>
            <a:spLocks noChangeArrowheads="1"/>
          </p:cNvSpPr>
          <p:nvPr/>
        </p:nvSpPr>
        <p:spPr bwMode="hidden">
          <a:xfrm>
            <a:off x="3962400" y="1676400"/>
            <a:ext cx="4724400" cy="114300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algn="ctr" eaLnBrk="1" hangingPunct="1">
              <a:defRPr/>
            </a:pPr>
            <a:endParaRPr kumimoji="0" lang="zh-CN" altLang="zh-CN" sz="2400" b="0">
              <a:latin typeface="Times New Roman" panose="02020603050405020304" pitchFamily="18" charset="0"/>
              <a:ea typeface="SimSun" panose="02010600030101010101" pitchFamily="2" charset="-122"/>
            </a:endParaRPr>
          </a:p>
        </p:txBody>
      </p:sp>
      <p:grpSp>
        <p:nvGrpSpPr>
          <p:cNvPr id="6" name="Group 8">
            <a:extLst>
              <a:ext uri="{FF2B5EF4-FFF2-40B4-BE49-F238E27FC236}">
                <a16:creationId xmlns:a16="http://schemas.microsoft.com/office/drawing/2014/main" id="{160695F4-AE2E-4126-BCCF-85BCF2328F8D}"/>
              </a:ext>
            </a:extLst>
          </p:cNvPr>
          <p:cNvGrpSpPr>
            <a:grpSpLocks/>
          </p:cNvGrpSpPr>
          <p:nvPr/>
        </p:nvGrpSpPr>
        <p:grpSpPr bwMode="auto">
          <a:xfrm>
            <a:off x="228600" y="914400"/>
            <a:ext cx="7918450" cy="2514600"/>
            <a:chOff x="144" y="576"/>
            <a:chExt cx="4988" cy="1584"/>
          </a:xfrm>
        </p:grpSpPr>
        <p:sp>
          <p:nvSpPr>
            <p:cNvPr id="7" name="Oval 9">
              <a:extLst>
                <a:ext uri="{FF2B5EF4-FFF2-40B4-BE49-F238E27FC236}">
                  <a16:creationId xmlns:a16="http://schemas.microsoft.com/office/drawing/2014/main" id="{E9376280-9893-4996-80A7-C0DF5F203AD4}"/>
                </a:ext>
              </a:extLst>
            </p:cNvPr>
            <p:cNvSpPr>
              <a:spLocks noChangeArrowheads="1"/>
            </p:cNvSpPr>
            <p:nvPr/>
          </p:nvSpPr>
          <p:spPr bwMode="auto">
            <a:xfrm>
              <a:off x="144" y="576"/>
              <a:ext cx="1584" cy="1584"/>
            </a:xfrm>
            <a:prstGeom prst="ellipse">
              <a:avLst/>
            </a:prstGeom>
            <a:noFill/>
            <a:ln w="127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algn="ctr" eaLnBrk="1" hangingPunct="1">
                <a:defRPr/>
              </a:pPr>
              <a:endParaRPr kumimoji="0" lang="zh-CN" altLang="zh-CN" sz="1800" b="0">
                <a:ea typeface="SimSun" panose="02010600030101010101" pitchFamily="2" charset="-122"/>
              </a:endParaRPr>
            </a:p>
          </p:txBody>
        </p:sp>
        <p:sp>
          <p:nvSpPr>
            <p:cNvPr id="8" name="Freeform 10">
              <a:extLst>
                <a:ext uri="{FF2B5EF4-FFF2-40B4-BE49-F238E27FC236}">
                  <a16:creationId xmlns:a16="http://schemas.microsoft.com/office/drawing/2014/main" id="{0B9851DD-2E42-497B-8022-2C251CA66663}"/>
                </a:ext>
              </a:extLst>
            </p:cNvPr>
            <p:cNvSpPr>
              <a:spLocks noChangeArrowheads="1"/>
            </p:cNvSpPr>
            <p:nvPr/>
          </p:nvSpPr>
          <p:spPr bwMode="auto">
            <a:xfrm>
              <a:off x="384" y="960"/>
              <a:ext cx="144" cy="913"/>
            </a:xfrm>
            <a:custGeom>
              <a:avLst/>
              <a:gdLst>
                <a:gd name="T0" fmla="*/ 0 w 1000"/>
                <a:gd name="T1" fmla="*/ 38 h 1000"/>
                <a:gd name="T2" fmla="*/ 0 w 1000"/>
                <a:gd name="T3" fmla="*/ 38 h 1000"/>
                <a:gd name="T4" fmla="*/ 0 w 1000"/>
                <a:gd name="T5" fmla="*/ 0 h 1000"/>
                <a:gd name="T6" fmla="*/ 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 name="Freeform 11">
              <a:extLst>
                <a:ext uri="{FF2B5EF4-FFF2-40B4-BE49-F238E27FC236}">
                  <a16:creationId xmlns:a16="http://schemas.microsoft.com/office/drawing/2014/main" id="{84FD8D9A-8499-4450-B55B-0AA05A8C9297}"/>
                </a:ext>
              </a:extLst>
            </p:cNvPr>
            <p:cNvSpPr>
              <a:spLocks noChangeArrowheads="1"/>
            </p:cNvSpPr>
            <p:nvPr/>
          </p:nvSpPr>
          <p:spPr bwMode="auto">
            <a:xfrm>
              <a:off x="4967" y="1024"/>
              <a:ext cx="165" cy="864"/>
            </a:xfrm>
            <a:custGeom>
              <a:avLst/>
              <a:gdLst>
                <a:gd name="T0" fmla="*/ 0 w 1000"/>
                <a:gd name="T1" fmla="*/ 0 h 1000"/>
                <a:gd name="T2" fmla="*/ 0 w 1000"/>
                <a:gd name="T3" fmla="*/ 0 h 1000"/>
                <a:gd name="T4" fmla="*/ 0 w 1000"/>
                <a:gd name="T5" fmla="*/ 5 h 1000"/>
                <a:gd name="T6" fmla="*/ 0 w 1000"/>
                <a:gd name="T7" fmla="*/ 5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544770" name="Rectangle 2"/>
          <p:cNvSpPr>
            <a:spLocks noGrp="1" noChangeArrowheads="1"/>
          </p:cNvSpPr>
          <p:nvPr>
            <p:ph type="subTitle" idx="1"/>
          </p:nvPr>
        </p:nvSpPr>
        <p:spPr>
          <a:xfrm>
            <a:off x="2286000" y="3581400"/>
            <a:ext cx="5638800" cy="1905000"/>
          </a:xfrm>
        </p:spPr>
        <p:txBody>
          <a:bodyPr/>
          <a:lstStyle>
            <a:lvl1pPr marL="0" indent="0">
              <a:buFont typeface="Wingdings" panose="05000000000000000000" pitchFamily="2" charset="2"/>
              <a:buNone/>
              <a:defRPr/>
            </a:lvl1pPr>
          </a:lstStyle>
          <a:p>
            <a:pPr lvl="0"/>
            <a:r>
              <a:rPr lang="zh-CN" altLang="en-US" noProof="0"/>
              <a:t>单击此处编辑母版副标题样式</a:t>
            </a:r>
          </a:p>
        </p:txBody>
      </p:sp>
      <p:sp>
        <p:nvSpPr>
          <p:cNvPr id="544780" name="Rectangle 12"/>
          <p:cNvSpPr>
            <a:spLocks noGrp="1" noChangeArrowheads="1"/>
          </p:cNvSpPr>
          <p:nvPr>
            <p:ph type="ctrTitle"/>
          </p:nvPr>
        </p:nvSpPr>
        <p:spPr>
          <a:xfrm>
            <a:off x="838200" y="1443038"/>
            <a:ext cx="7086600" cy="1600200"/>
          </a:xfrm>
        </p:spPr>
        <p:txBody>
          <a:bodyPr anchor="ctr"/>
          <a:lstStyle>
            <a:lvl1pPr>
              <a:defRPr/>
            </a:lvl1pPr>
          </a:lstStyle>
          <a:p>
            <a:pPr lvl="0"/>
            <a:r>
              <a:rPr lang="zh-CN" altLang="en-US" noProof="0"/>
              <a:t>单击此处编辑母版标题样式</a:t>
            </a:r>
          </a:p>
        </p:txBody>
      </p:sp>
      <p:sp>
        <p:nvSpPr>
          <p:cNvPr id="10" name="Rectangle 3">
            <a:extLst>
              <a:ext uri="{FF2B5EF4-FFF2-40B4-BE49-F238E27FC236}">
                <a16:creationId xmlns:a16="http://schemas.microsoft.com/office/drawing/2014/main" id="{A0122071-5753-48FD-A98B-2220186A2D47}"/>
              </a:ext>
            </a:extLst>
          </p:cNvPr>
          <p:cNvSpPr>
            <a:spLocks noGrp="1" noChangeArrowheads="1"/>
          </p:cNvSpPr>
          <p:nvPr>
            <p:ph type="dt" sz="half" idx="10"/>
          </p:nvPr>
        </p:nvSpPr>
        <p:spPr>
          <a:xfrm>
            <a:off x="685800" y="6248400"/>
            <a:ext cx="1905000" cy="457200"/>
          </a:xfrm>
        </p:spPr>
        <p:txBody>
          <a:bodyPr/>
          <a:lstStyle>
            <a:lvl1pPr>
              <a:defRPr/>
            </a:lvl1pPr>
          </a:lstStyle>
          <a:p>
            <a:pPr>
              <a:defRPr/>
            </a:pPr>
            <a:fld id="{93EBA5F3-6A3A-4918-A6CD-906C633514BE}" type="datetime1">
              <a:rPr lang="zh-CN" altLang="en-US"/>
              <a:pPr>
                <a:defRPr/>
              </a:pPr>
              <a:t>2023/2/10</a:t>
            </a:fld>
            <a:endParaRPr lang="en-US" altLang="zh-CN"/>
          </a:p>
        </p:txBody>
      </p:sp>
      <p:sp>
        <p:nvSpPr>
          <p:cNvPr id="11" name="Rectangle 4">
            <a:extLst>
              <a:ext uri="{FF2B5EF4-FFF2-40B4-BE49-F238E27FC236}">
                <a16:creationId xmlns:a16="http://schemas.microsoft.com/office/drawing/2014/main" id="{945AF91B-FEE3-4F1E-8B94-EA60AE136C09}"/>
              </a:ext>
            </a:extLst>
          </p:cNvPr>
          <p:cNvSpPr>
            <a:spLocks noGrp="1" noChangeArrowheads="1"/>
          </p:cNvSpPr>
          <p:nvPr>
            <p:ph type="ftr" sz="quarter" idx="11"/>
          </p:nvPr>
        </p:nvSpPr>
        <p:spPr>
          <a:xfrm>
            <a:off x="3124200" y="6248400"/>
            <a:ext cx="2895600" cy="457200"/>
          </a:xfrm>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12" name="Rectangle 5">
            <a:extLst>
              <a:ext uri="{FF2B5EF4-FFF2-40B4-BE49-F238E27FC236}">
                <a16:creationId xmlns:a16="http://schemas.microsoft.com/office/drawing/2014/main" id="{B2D812D9-AB75-42C2-B1EB-4A0A2930EB8F}"/>
              </a:ext>
            </a:extLst>
          </p:cNvPr>
          <p:cNvSpPr>
            <a:spLocks noGrp="1" noChangeArrowheads="1"/>
          </p:cNvSpPr>
          <p:nvPr>
            <p:ph type="sldNum" sz="quarter" idx="12"/>
          </p:nvPr>
        </p:nvSpPr>
        <p:spPr>
          <a:xfrm>
            <a:off x="6553200" y="6248400"/>
            <a:ext cx="1905000" cy="457200"/>
          </a:xfrm>
        </p:spPr>
        <p:txBody>
          <a:bodyPr/>
          <a:lstStyle>
            <a:lvl1pPr>
              <a:defRPr smtClean="0"/>
            </a:lvl1pPr>
          </a:lstStyle>
          <a:p>
            <a:fld id="{5E8FCC50-D285-4CE5-BD4C-AFFF04BC5AC4}" type="slidenum">
              <a:rPr lang="en-US" altLang="zh-CN"/>
              <a:pPr/>
              <a:t>‹#›</a:t>
            </a:fld>
            <a:endParaRPr lang="en-US" altLang="zh-CN"/>
          </a:p>
        </p:txBody>
      </p:sp>
    </p:spTree>
    <p:extLst>
      <p:ext uri="{BB962C8B-B14F-4D97-AF65-F5344CB8AC3E}">
        <p14:creationId xmlns:p14="http://schemas.microsoft.com/office/powerpoint/2010/main" val="50798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AE72C7EB-8BAD-43D2-B6AD-8B3157ACC206}"/>
              </a:ext>
            </a:extLst>
          </p:cNvPr>
          <p:cNvSpPr>
            <a:spLocks noGrp="1" noChangeArrowheads="1"/>
          </p:cNvSpPr>
          <p:nvPr>
            <p:ph type="dt" sz="half" idx="10"/>
          </p:nvPr>
        </p:nvSpPr>
        <p:spPr>
          <a:ln/>
        </p:spPr>
        <p:txBody>
          <a:bodyPr/>
          <a:lstStyle>
            <a:lvl1pPr>
              <a:defRPr/>
            </a:lvl1pPr>
          </a:lstStyle>
          <a:p>
            <a:pPr>
              <a:defRPr/>
            </a:pPr>
            <a:fld id="{37860A3E-50B0-4654-AC17-A67BF80BE152}" type="datetime1">
              <a:rPr lang="zh-CN" altLang="en-US"/>
              <a:pPr>
                <a:defRPr/>
              </a:pPr>
              <a:t>2023/2/10</a:t>
            </a:fld>
            <a:endParaRPr lang="en-US" altLang="zh-CN"/>
          </a:p>
        </p:txBody>
      </p:sp>
      <p:sp>
        <p:nvSpPr>
          <p:cNvPr id="5" name="Rectangle 7">
            <a:extLst>
              <a:ext uri="{FF2B5EF4-FFF2-40B4-BE49-F238E27FC236}">
                <a16:creationId xmlns:a16="http://schemas.microsoft.com/office/drawing/2014/main" id="{1C669D39-BDD1-4AC6-95D3-9D6878B59C4E}"/>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6" name="Rectangle 8">
            <a:extLst>
              <a:ext uri="{FF2B5EF4-FFF2-40B4-BE49-F238E27FC236}">
                <a16:creationId xmlns:a16="http://schemas.microsoft.com/office/drawing/2014/main" id="{BEF74167-2D14-4035-9259-8244A6272065}"/>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15002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89725" y="334963"/>
            <a:ext cx="2025650" cy="5913437"/>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11188" y="334963"/>
            <a:ext cx="5926137" cy="59134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4C8C76C0-A755-48A8-96A8-274B76131973}"/>
              </a:ext>
            </a:extLst>
          </p:cNvPr>
          <p:cNvSpPr>
            <a:spLocks noGrp="1" noChangeArrowheads="1"/>
          </p:cNvSpPr>
          <p:nvPr>
            <p:ph type="dt" sz="half" idx="10"/>
          </p:nvPr>
        </p:nvSpPr>
        <p:spPr>
          <a:ln/>
        </p:spPr>
        <p:txBody>
          <a:bodyPr/>
          <a:lstStyle>
            <a:lvl1pPr>
              <a:defRPr/>
            </a:lvl1pPr>
          </a:lstStyle>
          <a:p>
            <a:pPr>
              <a:defRPr/>
            </a:pPr>
            <a:fld id="{6AC469A8-8EC7-4A12-BE49-1C4EBA5C32DC}" type="datetime1">
              <a:rPr lang="zh-CN" altLang="en-US"/>
              <a:pPr>
                <a:defRPr/>
              </a:pPr>
              <a:t>2023/2/10</a:t>
            </a:fld>
            <a:endParaRPr lang="en-US" altLang="zh-CN"/>
          </a:p>
        </p:txBody>
      </p:sp>
      <p:sp>
        <p:nvSpPr>
          <p:cNvPr id="5" name="Rectangle 7">
            <a:extLst>
              <a:ext uri="{FF2B5EF4-FFF2-40B4-BE49-F238E27FC236}">
                <a16:creationId xmlns:a16="http://schemas.microsoft.com/office/drawing/2014/main" id="{1C148AF3-8EBF-4C0F-B90F-9AFE7CF41B72}"/>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6" name="Rectangle 8">
            <a:extLst>
              <a:ext uri="{FF2B5EF4-FFF2-40B4-BE49-F238E27FC236}">
                <a16:creationId xmlns:a16="http://schemas.microsoft.com/office/drawing/2014/main" id="{1CBB7A65-EB3A-4F50-9B5E-2C1DC3470DA8}"/>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654640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C2EF207D-1704-4941-95A6-F37AD69376CD}"/>
              </a:ext>
            </a:extLst>
          </p:cNvPr>
          <p:cNvSpPr>
            <a:spLocks noGrp="1" noChangeArrowheads="1"/>
          </p:cNvSpPr>
          <p:nvPr>
            <p:ph type="dt" sz="half" idx="10"/>
          </p:nvPr>
        </p:nvSpPr>
        <p:spPr>
          <a:ln/>
        </p:spPr>
        <p:txBody>
          <a:bodyPr/>
          <a:lstStyle>
            <a:lvl1pPr>
              <a:defRPr/>
            </a:lvl1pPr>
          </a:lstStyle>
          <a:p>
            <a:pPr>
              <a:defRPr/>
            </a:pPr>
            <a:fld id="{CFEDC4AD-89CE-4EB8-81B7-C472C4450397}" type="datetime1">
              <a:rPr lang="zh-CN" altLang="en-US"/>
              <a:pPr>
                <a:defRPr/>
              </a:pPr>
              <a:t>2023/2/10</a:t>
            </a:fld>
            <a:endParaRPr lang="en-US" altLang="zh-CN"/>
          </a:p>
        </p:txBody>
      </p:sp>
      <p:sp>
        <p:nvSpPr>
          <p:cNvPr id="5" name="Rectangle 7">
            <a:extLst>
              <a:ext uri="{FF2B5EF4-FFF2-40B4-BE49-F238E27FC236}">
                <a16:creationId xmlns:a16="http://schemas.microsoft.com/office/drawing/2014/main" id="{15317AF8-EB0F-41A3-8998-AE24B0303777}"/>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6" name="Rectangle 8">
            <a:extLst>
              <a:ext uri="{FF2B5EF4-FFF2-40B4-BE49-F238E27FC236}">
                <a16:creationId xmlns:a16="http://schemas.microsoft.com/office/drawing/2014/main" id="{0CD71DB0-522F-47ED-A109-068120AEA006}"/>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282283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Rectangle 6">
            <a:extLst>
              <a:ext uri="{FF2B5EF4-FFF2-40B4-BE49-F238E27FC236}">
                <a16:creationId xmlns:a16="http://schemas.microsoft.com/office/drawing/2014/main" id="{A37BD54B-B16F-447E-ABAE-9DC5F6F89DE4}"/>
              </a:ext>
            </a:extLst>
          </p:cNvPr>
          <p:cNvSpPr>
            <a:spLocks noGrp="1" noChangeArrowheads="1"/>
          </p:cNvSpPr>
          <p:nvPr>
            <p:ph type="dt" sz="half" idx="10"/>
          </p:nvPr>
        </p:nvSpPr>
        <p:spPr>
          <a:ln/>
        </p:spPr>
        <p:txBody>
          <a:bodyPr/>
          <a:lstStyle>
            <a:lvl1pPr>
              <a:defRPr/>
            </a:lvl1pPr>
          </a:lstStyle>
          <a:p>
            <a:pPr>
              <a:defRPr/>
            </a:pPr>
            <a:fld id="{21452FCF-0B6D-44DE-827A-6A9FD07BE325}" type="datetime1">
              <a:rPr lang="zh-CN" altLang="en-US"/>
              <a:pPr>
                <a:defRPr/>
              </a:pPr>
              <a:t>2023/2/10</a:t>
            </a:fld>
            <a:endParaRPr lang="en-US" altLang="zh-CN"/>
          </a:p>
        </p:txBody>
      </p:sp>
      <p:sp>
        <p:nvSpPr>
          <p:cNvPr id="5" name="Rectangle 7">
            <a:extLst>
              <a:ext uri="{FF2B5EF4-FFF2-40B4-BE49-F238E27FC236}">
                <a16:creationId xmlns:a16="http://schemas.microsoft.com/office/drawing/2014/main" id="{C61954C5-D92A-46F5-A4A9-366ED8AA0FDD}"/>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6" name="Rectangle 8">
            <a:extLst>
              <a:ext uri="{FF2B5EF4-FFF2-40B4-BE49-F238E27FC236}">
                <a16:creationId xmlns:a16="http://schemas.microsoft.com/office/drawing/2014/main" id="{668E74AB-CF38-4D66-970B-1579B4E0D460}"/>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733468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11188" y="1592263"/>
            <a:ext cx="3975100" cy="465613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738688" y="1592263"/>
            <a:ext cx="3976687" cy="465613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a:extLst>
              <a:ext uri="{FF2B5EF4-FFF2-40B4-BE49-F238E27FC236}">
                <a16:creationId xmlns:a16="http://schemas.microsoft.com/office/drawing/2014/main" id="{2E3D3131-319E-44B3-B4FF-9E995DC0857F}"/>
              </a:ext>
            </a:extLst>
          </p:cNvPr>
          <p:cNvSpPr>
            <a:spLocks noGrp="1" noChangeArrowheads="1"/>
          </p:cNvSpPr>
          <p:nvPr>
            <p:ph type="dt" sz="half" idx="10"/>
          </p:nvPr>
        </p:nvSpPr>
        <p:spPr>
          <a:ln/>
        </p:spPr>
        <p:txBody>
          <a:bodyPr/>
          <a:lstStyle>
            <a:lvl1pPr>
              <a:defRPr/>
            </a:lvl1pPr>
          </a:lstStyle>
          <a:p>
            <a:pPr>
              <a:defRPr/>
            </a:pPr>
            <a:fld id="{1EEA4829-D7E4-48D8-820B-A74278EA8EA1}" type="datetime1">
              <a:rPr lang="zh-CN" altLang="en-US"/>
              <a:pPr>
                <a:defRPr/>
              </a:pPr>
              <a:t>2023/2/10</a:t>
            </a:fld>
            <a:endParaRPr lang="en-US" altLang="zh-CN"/>
          </a:p>
        </p:txBody>
      </p:sp>
      <p:sp>
        <p:nvSpPr>
          <p:cNvPr id="6" name="Rectangle 7">
            <a:extLst>
              <a:ext uri="{FF2B5EF4-FFF2-40B4-BE49-F238E27FC236}">
                <a16:creationId xmlns:a16="http://schemas.microsoft.com/office/drawing/2014/main" id="{8F70EC0B-23B1-4DBF-AD61-71B25CC7A9F4}"/>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7" name="Rectangle 8">
            <a:extLst>
              <a:ext uri="{FF2B5EF4-FFF2-40B4-BE49-F238E27FC236}">
                <a16:creationId xmlns:a16="http://schemas.microsoft.com/office/drawing/2014/main" id="{FAC730C4-EAEC-4456-A6A1-FBC0C30DB8AB}"/>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708292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6">
            <a:extLst>
              <a:ext uri="{FF2B5EF4-FFF2-40B4-BE49-F238E27FC236}">
                <a16:creationId xmlns:a16="http://schemas.microsoft.com/office/drawing/2014/main" id="{15FC05F2-B329-44CE-806A-68DAF5FED06E}"/>
              </a:ext>
            </a:extLst>
          </p:cNvPr>
          <p:cNvSpPr>
            <a:spLocks noGrp="1" noChangeArrowheads="1"/>
          </p:cNvSpPr>
          <p:nvPr>
            <p:ph type="dt" sz="half" idx="10"/>
          </p:nvPr>
        </p:nvSpPr>
        <p:spPr>
          <a:ln/>
        </p:spPr>
        <p:txBody>
          <a:bodyPr/>
          <a:lstStyle>
            <a:lvl1pPr>
              <a:defRPr/>
            </a:lvl1pPr>
          </a:lstStyle>
          <a:p>
            <a:pPr>
              <a:defRPr/>
            </a:pPr>
            <a:fld id="{1690C8A6-F82F-478A-9996-ECCA6FF035D8}" type="datetime1">
              <a:rPr lang="zh-CN" altLang="en-US"/>
              <a:pPr>
                <a:defRPr/>
              </a:pPr>
              <a:t>2023/2/10</a:t>
            </a:fld>
            <a:endParaRPr lang="en-US" altLang="zh-CN"/>
          </a:p>
        </p:txBody>
      </p:sp>
      <p:sp>
        <p:nvSpPr>
          <p:cNvPr id="8" name="Rectangle 7">
            <a:extLst>
              <a:ext uri="{FF2B5EF4-FFF2-40B4-BE49-F238E27FC236}">
                <a16:creationId xmlns:a16="http://schemas.microsoft.com/office/drawing/2014/main" id="{660D7481-7D4C-4CB4-B7F8-53A2EA4CF075}"/>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9" name="Rectangle 8">
            <a:extLst>
              <a:ext uri="{FF2B5EF4-FFF2-40B4-BE49-F238E27FC236}">
                <a16:creationId xmlns:a16="http://schemas.microsoft.com/office/drawing/2014/main" id="{F7DEF8BE-4206-453E-A35E-935624F3D933}"/>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89734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6">
            <a:extLst>
              <a:ext uri="{FF2B5EF4-FFF2-40B4-BE49-F238E27FC236}">
                <a16:creationId xmlns:a16="http://schemas.microsoft.com/office/drawing/2014/main" id="{B382743F-D11A-43C6-B5DA-091663CBC073}"/>
              </a:ext>
            </a:extLst>
          </p:cNvPr>
          <p:cNvSpPr>
            <a:spLocks noGrp="1" noChangeArrowheads="1"/>
          </p:cNvSpPr>
          <p:nvPr>
            <p:ph type="dt" sz="half" idx="10"/>
          </p:nvPr>
        </p:nvSpPr>
        <p:spPr>
          <a:ln/>
        </p:spPr>
        <p:txBody>
          <a:bodyPr/>
          <a:lstStyle>
            <a:lvl1pPr>
              <a:defRPr/>
            </a:lvl1pPr>
          </a:lstStyle>
          <a:p>
            <a:pPr>
              <a:defRPr/>
            </a:pPr>
            <a:fld id="{CC6C21B2-8E32-4C30-AAD8-2FE1E0234DB5}" type="datetime1">
              <a:rPr lang="zh-CN" altLang="en-US"/>
              <a:pPr>
                <a:defRPr/>
              </a:pPr>
              <a:t>2023/2/10</a:t>
            </a:fld>
            <a:endParaRPr lang="en-US" altLang="zh-CN"/>
          </a:p>
        </p:txBody>
      </p:sp>
      <p:sp>
        <p:nvSpPr>
          <p:cNvPr id="4" name="Rectangle 7">
            <a:extLst>
              <a:ext uri="{FF2B5EF4-FFF2-40B4-BE49-F238E27FC236}">
                <a16:creationId xmlns:a16="http://schemas.microsoft.com/office/drawing/2014/main" id="{8E76F17E-DB91-41EA-8D8D-2C27178508D9}"/>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5" name="Rectangle 8">
            <a:extLst>
              <a:ext uri="{FF2B5EF4-FFF2-40B4-BE49-F238E27FC236}">
                <a16:creationId xmlns:a16="http://schemas.microsoft.com/office/drawing/2014/main" id="{BD54B70C-89B8-4F92-B306-D1AE7EED17D8}"/>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426895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78F1895D-E94F-4B7E-B69B-00D8875AAE1C}"/>
              </a:ext>
            </a:extLst>
          </p:cNvPr>
          <p:cNvSpPr>
            <a:spLocks noGrp="1" noChangeArrowheads="1"/>
          </p:cNvSpPr>
          <p:nvPr>
            <p:ph type="dt" sz="half" idx="10"/>
          </p:nvPr>
        </p:nvSpPr>
        <p:spPr>
          <a:ln/>
        </p:spPr>
        <p:txBody>
          <a:bodyPr/>
          <a:lstStyle>
            <a:lvl1pPr>
              <a:defRPr/>
            </a:lvl1pPr>
          </a:lstStyle>
          <a:p>
            <a:pPr>
              <a:defRPr/>
            </a:pPr>
            <a:fld id="{1C907913-8F9B-48C1-804D-5AAB681F2F64}" type="datetime1">
              <a:rPr lang="zh-CN" altLang="en-US"/>
              <a:pPr>
                <a:defRPr/>
              </a:pPr>
              <a:t>2023/2/10</a:t>
            </a:fld>
            <a:endParaRPr lang="en-US" altLang="zh-CN"/>
          </a:p>
        </p:txBody>
      </p:sp>
      <p:sp>
        <p:nvSpPr>
          <p:cNvPr id="3" name="Rectangle 7">
            <a:extLst>
              <a:ext uri="{FF2B5EF4-FFF2-40B4-BE49-F238E27FC236}">
                <a16:creationId xmlns:a16="http://schemas.microsoft.com/office/drawing/2014/main" id="{2D30EEAC-7241-43A6-87D0-1FF2A761F5DB}"/>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4" name="Rectangle 8">
            <a:extLst>
              <a:ext uri="{FF2B5EF4-FFF2-40B4-BE49-F238E27FC236}">
                <a16:creationId xmlns:a16="http://schemas.microsoft.com/office/drawing/2014/main" id="{DC6B21FF-F8BC-441A-940C-1717050E7E31}"/>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795540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6">
            <a:extLst>
              <a:ext uri="{FF2B5EF4-FFF2-40B4-BE49-F238E27FC236}">
                <a16:creationId xmlns:a16="http://schemas.microsoft.com/office/drawing/2014/main" id="{736C96D0-C50B-4F32-A9E8-F78038A03BD5}"/>
              </a:ext>
            </a:extLst>
          </p:cNvPr>
          <p:cNvSpPr>
            <a:spLocks noGrp="1" noChangeArrowheads="1"/>
          </p:cNvSpPr>
          <p:nvPr>
            <p:ph type="dt" sz="half" idx="10"/>
          </p:nvPr>
        </p:nvSpPr>
        <p:spPr>
          <a:ln/>
        </p:spPr>
        <p:txBody>
          <a:bodyPr/>
          <a:lstStyle>
            <a:lvl1pPr>
              <a:defRPr/>
            </a:lvl1pPr>
          </a:lstStyle>
          <a:p>
            <a:pPr>
              <a:defRPr/>
            </a:pPr>
            <a:fld id="{176C1EEE-5CE1-4798-8390-B16D665FA1B6}" type="datetime1">
              <a:rPr lang="zh-CN" altLang="en-US"/>
              <a:pPr>
                <a:defRPr/>
              </a:pPr>
              <a:t>2023/2/10</a:t>
            </a:fld>
            <a:endParaRPr lang="en-US" altLang="zh-CN"/>
          </a:p>
        </p:txBody>
      </p:sp>
      <p:sp>
        <p:nvSpPr>
          <p:cNvPr id="6" name="Rectangle 7">
            <a:extLst>
              <a:ext uri="{FF2B5EF4-FFF2-40B4-BE49-F238E27FC236}">
                <a16:creationId xmlns:a16="http://schemas.microsoft.com/office/drawing/2014/main" id="{B53B0556-FED5-4F41-9BAB-B5640DE7DB39}"/>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7" name="Rectangle 8">
            <a:extLst>
              <a:ext uri="{FF2B5EF4-FFF2-40B4-BE49-F238E27FC236}">
                <a16:creationId xmlns:a16="http://schemas.microsoft.com/office/drawing/2014/main" id="{B47D9F32-147B-4A29-933C-EBE7F6E50DAE}"/>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656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6">
            <a:extLst>
              <a:ext uri="{FF2B5EF4-FFF2-40B4-BE49-F238E27FC236}">
                <a16:creationId xmlns:a16="http://schemas.microsoft.com/office/drawing/2014/main" id="{4AC091C9-AA6A-461A-9008-3C89768D18EC}"/>
              </a:ext>
            </a:extLst>
          </p:cNvPr>
          <p:cNvSpPr>
            <a:spLocks noGrp="1" noChangeArrowheads="1"/>
          </p:cNvSpPr>
          <p:nvPr>
            <p:ph type="dt" sz="half" idx="10"/>
          </p:nvPr>
        </p:nvSpPr>
        <p:spPr>
          <a:ln/>
        </p:spPr>
        <p:txBody>
          <a:bodyPr/>
          <a:lstStyle>
            <a:lvl1pPr>
              <a:defRPr/>
            </a:lvl1pPr>
          </a:lstStyle>
          <a:p>
            <a:pPr>
              <a:defRPr/>
            </a:pPr>
            <a:fld id="{BB65325E-F346-4D5D-8D5F-473C26FD6398}" type="datetime1">
              <a:rPr lang="zh-CN" altLang="en-US"/>
              <a:pPr>
                <a:defRPr/>
              </a:pPr>
              <a:t>2023/2/10</a:t>
            </a:fld>
            <a:endParaRPr lang="en-US" altLang="zh-CN"/>
          </a:p>
        </p:txBody>
      </p:sp>
      <p:sp>
        <p:nvSpPr>
          <p:cNvPr id="6" name="Rectangle 7">
            <a:extLst>
              <a:ext uri="{FF2B5EF4-FFF2-40B4-BE49-F238E27FC236}">
                <a16:creationId xmlns:a16="http://schemas.microsoft.com/office/drawing/2014/main" id="{347067C1-BDE1-4743-BC2C-937232D685EF}"/>
              </a:ext>
            </a:extLst>
          </p:cNvPr>
          <p:cNvSpPr>
            <a:spLocks noGrp="1" noChangeArrowheads="1"/>
          </p:cNvSpPr>
          <p:nvPr>
            <p:ph type="ftr" sz="quarter" idx="11"/>
          </p:nvPr>
        </p:nvSpPr>
        <p:spPr>
          <a:ln/>
        </p:spPr>
        <p:txBody>
          <a:bodyPr/>
          <a:lstStyle>
            <a:lvl1pPr>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7" name="Rectangle 8">
            <a:extLst>
              <a:ext uri="{FF2B5EF4-FFF2-40B4-BE49-F238E27FC236}">
                <a16:creationId xmlns:a16="http://schemas.microsoft.com/office/drawing/2014/main" id="{C71A8CDC-D443-4C90-B09A-36AB3EF826A3}"/>
              </a:ext>
            </a:extLst>
          </p:cNvPr>
          <p:cNvSpPr>
            <a:spLocks noGrp="1" noChangeArrowheads="1"/>
          </p:cNvSpPr>
          <p:nvPr>
            <p:ph type="sldNum" sz="quarter" idx="12"/>
          </p:nvPr>
        </p:nvSpPr>
        <p:spPr>
          <a:ln/>
        </p:spPr>
        <p:txBody>
          <a:bodyPr/>
          <a:lstStyle>
            <a:lvl1pPr>
              <a:defRPr/>
            </a:lvl1pPr>
          </a:lstStyle>
          <a:p>
            <a:pPr>
              <a:defRPr/>
            </a:pPr>
            <a:endParaRPr lang="zh-CN" altLang="zh-CN"/>
          </a:p>
        </p:txBody>
      </p:sp>
    </p:spTree>
    <p:extLst>
      <p:ext uri="{BB962C8B-B14F-4D97-AF65-F5344CB8AC3E}">
        <p14:creationId xmlns:p14="http://schemas.microsoft.com/office/powerpoint/2010/main" val="325937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FE87A0-C906-4DC8-A7E6-E466C13056E5}"/>
              </a:ext>
            </a:extLst>
          </p:cNvPr>
          <p:cNvSpPr>
            <a:spLocks noChangeArrowheads="1"/>
          </p:cNvSpPr>
          <p:nvPr/>
        </p:nvSpPr>
        <p:spPr bwMode="auto">
          <a:xfrm>
            <a:off x="-6350" y="1347788"/>
            <a:ext cx="2133600" cy="101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algn="ctr" eaLnBrk="1" hangingPunct="1">
              <a:defRPr/>
            </a:pPr>
            <a:endParaRPr kumimoji="0" lang="zh-CN" altLang="zh-CN" sz="2400" b="0">
              <a:latin typeface="Times New Roman" panose="02020603050405020304" pitchFamily="18" charset="0"/>
              <a:ea typeface="SimSun" panose="02010600030101010101" pitchFamily="2" charset="-122"/>
            </a:endParaRPr>
          </a:p>
        </p:txBody>
      </p:sp>
      <p:sp>
        <p:nvSpPr>
          <p:cNvPr id="1027" name="Rectangle 3">
            <a:extLst>
              <a:ext uri="{FF2B5EF4-FFF2-40B4-BE49-F238E27FC236}">
                <a16:creationId xmlns:a16="http://schemas.microsoft.com/office/drawing/2014/main" id="{E47BA552-646E-40BB-B5DC-C5276DB96287}"/>
              </a:ext>
            </a:extLst>
          </p:cNvPr>
          <p:cNvSpPr>
            <a:spLocks noChangeArrowheads="1"/>
          </p:cNvSpPr>
          <p:nvPr/>
        </p:nvSpPr>
        <p:spPr bwMode="auto">
          <a:xfrm>
            <a:off x="1470025" y="1347788"/>
            <a:ext cx="7239000" cy="101600"/>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algn="ctr" eaLnBrk="1" hangingPunct="1">
              <a:defRPr/>
            </a:pPr>
            <a:endParaRPr kumimoji="0" lang="zh-CN" altLang="zh-CN" sz="2400" b="0">
              <a:latin typeface="Times New Roman" panose="02020603050405020304" pitchFamily="18" charset="0"/>
              <a:ea typeface="SimSun" panose="02010600030101010101" pitchFamily="2" charset="-122"/>
            </a:endParaRPr>
          </a:p>
        </p:txBody>
      </p:sp>
      <p:sp>
        <p:nvSpPr>
          <p:cNvPr id="1028" name="Rectangle 4">
            <a:extLst>
              <a:ext uri="{FF2B5EF4-FFF2-40B4-BE49-F238E27FC236}">
                <a16:creationId xmlns:a16="http://schemas.microsoft.com/office/drawing/2014/main" id="{2196326F-C74D-465E-8014-AE7AD4190B00}"/>
              </a:ext>
            </a:extLst>
          </p:cNvPr>
          <p:cNvSpPr>
            <a:spLocks noGrp="1" noChangeArrowheads="1"/>
          </p:cNvSpPr>
          <p:nvPr>
            <p:ph type="title"/>
          </p:nvPr>
        </p:nvSpPr>
        <p:spPr bwMode="auto">
          <a:xfrm>
            <a:off x="611188" y="334963"/>
            <a:ext cx="7158037" cy="95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1029" name="Rectangle 5">
            <a:extLst>
              <a:ext uri="{FF2B5EF4-FFF2-40B4-BE49-F238E27FC236}">
                <a16:creationId xmlns:a16="http://schemas.microsoft.com/office/drawing/2014/main" id="{B5583660-1EF7-4E1F-AD4A-32D7B6136087}"/>
              </a:ext>
            </a:extLst>
          </p:cNvPr>
          <p:cNvSpPr>
            <a:spLocks noGrp="1" noChangeArrowheads="1"/>
          </p:cNvSpPr>
          <p:nvPr>
            <p:ph type="body" idx="1"/>
          </p:nvPr>
        </p:nvSpPr>
        <p:spPr bwMode="auto">
          <a:xfrm>
            <a:off x="611188" y="1592263"/>
            <a:ext cx="8104187" cy="465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43750" name="Rectangle 6">
            <a:extLst>
              <a:ext uri="{FF2B5EF4-FFF2-40B4-BE49-F238E27FC236}">
                <a16:creationId xmlns:a16="http://schemas.microsoft.com/office/drawing/2014/main" id="{F0C19D27-2CB0-469F-A1A7-47F7EE85E741}"/>
              </a:ext>
            </a:extLst>
          </p:cNvPr>
          <p:cNvSpPr>
            <a:spLocks noGrp="1" noChangeArrowheads="1"/>
          </p:cNvSpPr>
          <p:nvPr>
            <p:ph type="dt" sz="half" idx="2"/>
          </p:nvPr>
        </p:nvSpPr>
        <p:spPr bwMode="auto">
          <a:xfrm>
            <a:off x="94615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kumimoji="0" sz="1000" b="0">
                <a:ea typeface="SimSun" panose="02010600030101010101" pitchFamily="2" charset="-122"/>
              </a:defRPr>
            </a:lvl1pPr>
          </a:lstStyle>
          <a:p>
            <a:pPr>
              <a:defRPr/>
            </a:pPr>
            <a:fld id="{080933F0-BB0E-4D48-B185-DBDF682AB4AE}" type="datetime1">
              <a:rPr lang="zh-CN" altLang="en-US"/>
              <a:pPr>
                <a:defRPr/>
              </a:pPr>
              <a:t>2023/2/10</a:t>
            </a:fld>
            <a:endParaRPr lang="en-US" altLang="zh-CN"/>
          </a:p>
        </p:txBody>
      </p:sp>
      <p:sp>
        <p:nvSpPr>
          <p:cNvPr id="543751" name="Rectangle 7">
            <a:extLst>
              <a:ext uri="{FF2B5EF4-FFF2-40B4-BE49-F238E27FC236}">
                <a16:creationId xmlns:a16="http://schemas.microsoft.com/office/drawing/2014/main" id="{55F3104F-26DF-4B36-8480-02E61FB5E5F4}"/>
              </a:ext>
            </a:extLst>
          </p:cNvPr>
          <p:cNvSpPr>
            <a:spLocks noGrp="1" noChangeArrowheads="1"/>
          </p:cNvSpPr>
          <p:nvPr>
            <p:ph type="ftr" sz="quarter" idx="3"/>
          </p:nvPr>
        </p:nvSpPr>
        <p:spPr bwMode="auto">
          <a:xfrm>
            <a:off x="3352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000" b="0">
                <a:ea typeface="SimSun" panose="02010600030101010101" pitchFamily="2" charset="-122"/>
              </a:defRPr>
            </a:lvl1pPr>
          </a:lstStyle>
          <a:p>
            <a:pPr>
              <a:defRPr/>
            </a:pPr>
            <a:r>
              <a:rPr lang="zh-CN" altLang="en-US"/>
              <a:t>姜维</a:t>
            </a:r>
            <a:r>
              <a:rPr lang="en-US" altLang="zh-CN"/>
              <a:t>.《</a:t>
            </a:r>
            <a:r>
              <a:rPr lang="zh-CN" altLang="en-US"/>
              <a:t>文本分析与文本挖掘</a:t>
            </a:r>
            <a:r>
              <a:rPr lang="en-US" altLang="zh-CN"/>
              <a:t>》.</a:t>
            </a:r>
            <a:r>
              <a:rPr lang="zh-CN" altLang="en-US"/>
              <a:t>科学出版社</a:t>
            </a:r>
            <a:r>
              <a:rPr lang="en-US" altLang="zh-CN"/>
              <a:t>.2018</a:t>
            </a:r>
          </a:p>
        </p:txBody>
      </p:sp>
      <p:sp>
        <p:nvSpPr>
          <p:cNvPr id="543752" name="Rectangle 8">
            <a:extLst>
              <a:ext uri="{FF2B5EF4-FFF2-40B4-BE49-F238E27FC236}">
                <a16:creationId xmlns:a16="http://schemas.microsoft.com/office/drawing/2014/main" id="{91D6419B-0F5B-41A8-A23F-35FDE9BC72A7}"/>
              </a:ext>
            </a:extLst>
          </p:cNvPr>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000" b="0">
                <a:ea typeface="SimSun" panose="02010600030101010101" pitchFamily="2" charset="-122"/>
              </a:defRPr>
            </a:lvl1pPr>
          </a:lstStyle>
          <a:p>
            <a:pPr>
              <a:defRPr/>
            </a:pPr>
            <a:endParaRPr lang="zh-CN" altLang="zh-CN"/>
          </a:p>
        </p:txBody>
      </p:sp>
      <p:sp>
        <p:nvSpPr>
          <p:cNvPr id="1033" name="Rectangle 9">
            <a:extLst>
              <a:ext uri="{FF2B5EF4-FFF2-40B4-BE49-F238E27FC236}">
                <a16:creationId xmlns:a16="http://schemas.microsoft.com/office/drawing/2014/main" id="{ED13EC70-A638-43B6-8C95-6A1CCDCD9594}"/>
              </a:ext>
            </a:extLst>
          </p:cNvPr>
          <p:cNvSpPr>
            <a:spLocks noChangeArrowheads="1"/>
          </p:cNvSpPr>
          <p:nvPr/>
        </p:nvSpPr>
        <p:spPr bwMode="auto">
          <a:xfrm>
            <a:off x="7993063" y="260350"/>
            <a:ext cx="900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algn="ctr" eaLnBrk="1" hangingPunct="1"/>
            <a:fld id="{F46F6135-1C43-4C00-9A30-CA1BE1106416}" type="slidenum">
              <a:rPr kumimoji="0" lang="en-US" altLang="zh-CN" sz="2000" b="0">
                <a:ea typeface="SimSun" panose="02010600030101010101" pitchFamily="2" charset="-122"/>
              </a:rPr>
              <a:pPr algn="ctr" eaLnBrk="1" hangingPunct="1"/>
              <a:t>‹#›</a:t>
            </a:fld>
            <a:endParaRPr kumimoji="0" lang="en-US" altLang="zh-CN" sz="2000" b="0">
              <a:ea typeface="SimSun"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4157" r:id="rId1"/>
    <p:sldLayoutId id="2147484147" r:id="rId2"/>
    <p:sldLayoutId id="2147484148" r:id="rId3"/>
    <p:sldLayoutId id="2147484149" r:id="rId4"/>
    <p:sldLayoutId id="2147484150" r:id="rId5"/>
    <p:sldLayoutId id="2147484151" r:id="rId6"/>
    <p:sldLayoutId id="2147484152" r:id="rId7"/>
    <p:sldLayoutId id="2147484153" r:id="rId8"/>
    <p:sldLayoutId id="2147484154" r:id="rId9"/>
    <p:sldLayoutId id="2147484155" r:id="rId10"/>
    <p:sldLayoutId id="2147484156" r:id="rId11"/>
  </p:sldLayoutIdLst>
  <p:hf sldNum="0" hdr="0" dt="0"/>
  <p:txStyles>
    <p:titleStyle>
      <a:lvl1pPr algn="l" rtl="0" eaLnBrk="0" fontAlgn="base" hangingPunct="0">
        <a:spcBef>
          <a:spcPct val="0"/>
        </a:spcBef>
        <a:spcAft>
          <a:spcPct val="0"/>
        </a:spcAft>
        <a:defRPr sz="4000" kern="1200">
          <a:solidFill>
            <a:schemeClr val="tx2"/>
          </a:solidFill>
          <a:latin typeface="+mj-lt"/>
          <a:ea typeface="SimSun" panose="02010600030101010101" pitchFamily="2" charset="-122"/>
          <a:cs typeface="+mj-cs"/>
        </a:defRPr>
      </a:lvl1pPr>
      <a:lvl2pPr algn="l" rtl="0" eaLnBrk="0" fontAlgn="base" hangingPunct="0">
        <a:spcBef>
          <a:spcPct val="0"/>
        </a:spcBef>
        <a:spcAft>
          <a:spcPct val="0"/>
        </a:spcAft>
        <a:defRPr sz="4000">
          <a:solidFill>
            <a:schemeClr val="tx2"/>
          </a:solidFill>
          <a:latin typeface="Arial" panose="020B0604020202020204" pitchFamily="34" charset="0"/>
          <a:ea typeface="SimSun" panose="02010600030101010101" pitchFamily="2" charset="-122"/>
        </a:defRPr>
      </a:lvl2pPr>
      <a:lvl3pPr algn="l" rtl="0" eaLnBrk="0" fontAlgn="base" hangingPunct="0">
        <a:spcBef>
          <a:spcPct val="0"/>
        </a:spcBef>
        <a:spcAft>
          <a:spcPct val="0"/>
        </a:spcAft>
        <a:defRPr sz="4000">
          <a:solidFill>
            <a:schemeClr val="tx2"/>
          </a:solidFill>
          <a:latin typeface="Arial" panose="020B0604020202020204" pitchFamily="34" charset="0"/>
          <a:ea typeface="SimSun" panose="02010600030101010101" pitchFamily="2" charset="-122"/>
        </a:defRPr>
      </a:lvl3pPr>
      <a:lvl4pPr algn="l" rtl="0" eaLnBrk="0" fontAlgn="base" hangingPunct="0">
        <a:spcBef>
          <a:spcPct val="0"/>
        </a:spcBef>
        <a:spcAft>
          <a:spcPct val="0"/>
        </a:spcAft>
        <a:defRPr sz="4000">
          <a:solidFill>
            <a:schemeClr val="tx2"/>
          </a:solidFill>
          <a:latin typeface="Arial" panose="020B0604020202020204" pitchFamily="34" charset="0"/>
          <a:ea typeface="SimSun" panose="02010600030101010101" pitchFamily="2" charset="-122"/>
        </a:defRPr>
      </a:lvl4pPr>
      <a:lvl5pPr algn="l" rtl="0" eaLnBrk="0" fontAlgn="base" hangingPunct="0">
        <a:spcBef>
          <a:spcPct val="0"/>
        </a:spcBef>
        <a:spcAft>
          <a:spcPct val="0"/>
        </a:spcAft>
        <a:defRPr sz="4000">
          <a:solidFill>
            <a:schemeClr val="tx2"/>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4000">
          <a:solidFill>
            <a:schemeClr val="tx2"/>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4000">
          <a:solidFill>
            <a:schemeClr val="tx2"/>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4000">
          <a:solidFill>
            <a:schemeClr val="tx2"/>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4000">
          <a:solidFill>
            <a:schemeClr val="tx2"/>
          </a:solidFill>
          <a:latin typeface="Arial" panose="020B0604020202020204" pitchFamily="34" charset="0"/>
          <a:ea typeface="宋体" panose="02010600030101010101" pitchFamily="2" charset="-122"/>
        </a:defRPr>
      </a:lvl9pPr>
    </p:titleStyle>
    <p:bodyStyle>
      <a:lvl1pPr marL="447675" indent="-447675" algn="l" rtl="0" eaLnBrk="0" fontAlgn="base" hangingPunct="0">
        <a:spcBef>
          <a:spcPct val="20000"/>
        </a:spcBef>
        <a:spcAft>
          <a:spcPct val="0"/>
        </a:spcAft>
        <a:buClr>
          <a:schemeClr val="accent1"/>
        </a:buClr>
        <a:buSzPct val="70000"/>
        <a:buFont typeface="Wingdings" panose="05000000000000000000" pitchFamily="2" charset="2"/>
        <a:buChar char="n"/>
        <a:defRPr sz="3200" kern="1200">
          <a:solidFill>
            <a:schemeClr val="tx1"/>
          </a:solidFill>
          <a:latin typeface="+mn-lt"/>
          <a:ea typeface="SimSun" panose="02010600030101010101" pitchFamily="2" charset="-122"/>
          <a:cs typeface="+mn-cs"/>
        </a:defRPr>
      </a:lvl1pPr>
      <a:lvl2pPr marL="889000" indent="-439738" algn="l" rtl="0" eaLnBrk="0" fontAlgn="base" hangingPunct="0">
        <a:spcBef>
          <a:spcPct val="20000"/>
        </a:spcBef>
        <a:spcAft>
          <a:spcPct val="0"/>
        </a:spcAft>
        <a:buClr>
          <a:schemeClr val="hlink"/>
        </a:buClr>
        <a:buSzPct val="65000"/>
        <a:buFont typeface="Wingdings" panose="05000000000000000000" pitchFamily="2" charset="2"/>
        <a:buChar char="¡"/>
        <a:defRPr sz="2800" kern="1200">
          <a:solidFill>
            <a:schemeClr val="tx1"/>
          </a:solidFill>
          <a:latin typeface="+mn-lt"/>
          <a:ea typeface="SimSun" panose="02010600030101010101" pitchFamily="2" charset="-122"/>
          <a:cs typeface="+mn-cs"/>
        </a:defRPr>
      </a:lvl2pPr>
      <a:lvl3pPr marL="1293813" indent="-403225" algn="l" rtl="0" eaLnBrk="0" fontAlgn="base" hangingPunct="0">
        <a:spcBef>
          <a:spcPct val="20000"/>
        </a:spcBef>
        <a:spcAft>
          <a:spcPct val="0"/>
        </a:spcAft>
        <a:buClr>
          <a:schemeClr val="accent1"/>
        </a:buClr>
        <a:buSzPct val="70000"/>
        <a:buFont typeface="Wingdings" panose="05000000000000000000" pitchFamily="2" charset="2"/>
        <a:buChar char="ü"/>
        <a:defRPr sz="2400" kern="1200">
          <a:solidFill>
            <a:schemeClr val="tx1"/>
          </a:solidFill>
          <a:latin typeface="+mn-lt"/>
          <a:ea typeface="SimSun" panose="02010600030101010101" pitchFamily="2" charset="-122"/>
          <a:cs typeface="+mn-cs"/>
        </a:defRPr>
      </a:lvl3pPr>
      <a:lvl4pPr marL="1681163" indent="-385763" algn="l" rtl="0" eaLnBrk="0" fontAlgn="base" hangingPunct="0">
        <a:spcBef>
          <a:spcPct val="20000"/>
        </a:spcBef>
        <a:spcAft>
          <a:spcPct val="0"/>
        </a:spcAft>
        <a:buClr>
          <a:schemeClr val="hlink"/>
        </a:buClr>
        <a:buSzPct val="75000"/>
        <a:buFont typeface="Wingdings" panose="05000000000000000000" pitchFamily="2" charset="2"/>
        <a:buChar char="¡"/>
        <a:defRPr sz="2000" kern="1200">
          <a:solidFill>
            <a:schemeClr val="tx1"/>
          </a:solidFill>
          <a:latin typeface="+mn-lt"/>
          <a:ea typeface="SimSun" panose="02010600030101010101" pitchFamily="2" charset="-122"/>
          <a:cs typeface="+mn-cs"/>
        </a:defRPr>
      </a:lvl4pPr>
      <a:lvl5pPr marL="2070100" indent="-387350" algn="l" rtl="0" eaLnBrk="0" fontAlgn="base" hangingPunct="0">
        <a:spcBef>
          <a:spcPct val="20000"/>
        </a:spcBef>
        <a:spcAft>
          <a:spcPct val="0"/>
        </a:spcAft>
        <a:buClr>
          <a:schemeClr val="accent1"/>
        </a:buClr>
        <a:buSzPct val="70000"/>
        <a:buFont typeface="Wingdings" panose="05000000000000000000" pitchFamily="2" charset="2"/>
        <a:buChar char="n"/>
        <a:defRPr sz="2000" kern="1200">
          <a:solidFill>
            <a:schemeClr val="tx1"/>
          </a:solidFill>
          <a:latin typeface="+mn-lt"/>
          <a:ea typeface="SimSun"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448C192-2E0B-4737-92AD-4CA54AA85918}"/>
              </a:ext>
            </a:extLst>
          </p:cNvPr>
          <p:cNvSpPr>
            <a:spLocks noGrp="1" noChangeArrowheads="1"/>
          </p:cNvSpPr>
          <p:nvPr>
            <p:ph type="ctrTitle"/>
          </p:nvPr>
        </p:nvSpPr>
        <p:spPr>
          <a:xfrm>
            <a:off x="838200" y="1443038"/>
            <a:ext cx="7297738" cy="1600200"/>
          </a:xfrm>
        </p:spPr>
        <p:txBody>
          <a:bodyPr/>
          <a:lstStyle/>
          <a:p>
            <a:pPr eaLnBrk="1" hangingPunct="1"/>
            <a:r>
              <a:rPr lang="zh-CN" altLang="en-US" dirty="0"/>
              <a:t>第</a:t>
            </a:r>
            <a:r>
              <a:rPr lang="en-US" altLang="zh-CN" dirty="0"/>
              <a:t>15</a:t>
            </a:r>
            <a:r>
              <a:rPr lang="zh-CN" altLang="en-US" dirty="0"/>
              <a:t>讲 聚类分析与离群点分析</a:t>
            </a:r>
          </a:p>
        </p:txBody>
      </p:sp>
      <p:sp>
        <p:nvSpPr>
          <p:cNvPr id="5123" name="Rectangle 3">
            <a:extLst>
              <a:ext uri="{FF2B5EF4-FFF2-40B4-BE49-F238E27FC236}">
                <a16:creationId xmlns:a16="http://schemas.microsoft.com/office/drawing/2014/main" id="{5D202D3A-38A1-44F2-B273-CA2B6162ABF5}"/>
              </a:ext>
            </a:extLst>
          </p:cNvPr>
          <p:cNvSpPr>
            <a:spLocks noGrp="1" noChangeArrowheads="1"/>
          </p:cNvSpPr>
          <p:nvPr>
            <p:ph type="subTitle" idx="1"/>
          </p:nvPr>
        </p:nvSpPr>
        <p:spPr/>
        <p:txBody>
          <a:bodyPr/>
          <a:lstStyle/>
          <a:p>
            <a:pPr algn="ctr" eaLnBrk="1" hangingPunct="1"/>
            <a:r>
              <a:rPr lang="zh-CN" altLang="en-US" dirty="0"/>
              <a:t>姜维</a:t>
            </a:r>
          </a:p>
          <a:p>
            <a:pPr algn="ctr" eaLnBrk="1" hangingPunct="1"/>
            <a:r>
              <a:rPr lang="zh-CN" altLang="en-US" dirty="0"/>
              <a:t>哈尔滨工业大学</a:t>
            </a:r>
          </a:p>
        </p:txBody>
      </p:sp>
      <p:sp>
        <p:nvSpPr>
          <p:cNvPr id="5124" name="页脚占位符 1">
            <a:extLst>
              <a:ext uri="{FF2B5EF4-FFF2-40B4-BE49-F238E27FC236}">
                <a16:creationId xmlns:a16="http://schemas.microsoft.com/office/drawing/2014/main" id="{5E231F93-DFA2-4049-A11D-566466025940}"/>
              </a:ext>
            </a:extLst>
          </p:cNvPr>
          <p:cNvSpPr>
            <a:spLocks noGrp="1"/>
          </p:cNvSpPr>
          <p:nvPr>
            <p:ph type="ftr" sz="quarter" idx="11"/>
          </p:nvPr>
        </p:nvSpPr>
        <p:spPr>
          <a:xfrm>
            <a:off x="2807804" y="6248400"/>
            <a:ext cx="3211996" cy="457200"/>
          </a:xfrm>
          <a:noFill/>
        </p:spPr>
        <p:txBody>
          <a:bodyP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r>
              <a:rPr kumimoji="0" lang="zh-CN" altLang="en-US" sz="1000" b="0" dirty="0">
                <a:ea typeface="SimSun" panose="02010600030101010101" pitchFamily="2" charset="-122"/>
              </a:rPr>
              <a:t>姜维</a:t>
            </a:r>
            <a:r>
              <a:rPr kumimoji="0" lang="en-US" altLang="zh-CN" sz="1000" b="0" dirty="0">
                <a:ea typeface="SimSun" panose="02010600030101010101" pitchFamily="2" charset="-122"/>
              </a:rPr>
              <a:t>.《</a:t>
            </a:r>
            <a:r>
              <a:rPr kumimoji="0" lang="zh-CN" altLang="en-US" sz="1000" b="0" dirty="0">
                <a:ea typeface="SimSun" panose="02010600030101010101" pitchFamily="2" charset="-122"/>
              </a:rPr>
              <a:t>数据分析与数据挖掘</a:t>
            </a:r>
            <a:r>
              <a:rPr kumimoji="0" lang="en-US" altLang="zh-CN" sz="1000" b="0" dirty="0">
                <a:ea typeface="SimSun" panose="02010600030101010101" pitchFamily="2" charset="-122"/>
              </a:rPr>
              <a:t>》.</a:t>
            </a:r>
            <a:r>
              <a:rPr kumimoji="0" lang="zh-CN" altLang="en-US" sz="1000" b="0" dirty="0">
                <a:ea typeface="SimSun" panose="02010600030101010101" pitchFamily="2" charset="-122"/>
              </a:rPr>
              <a:t>电子工业出版社</a:t>
            </a:r>
            <a:r>
              <a:rPr kumimoji="0" lang="en-US" altLang="zh-CN" sz="1000" b="0" dirty="0">
                <a:ea typeface="SimSun" panose="02010600030101010101" pitchFamily="2" charset="-122"/>
              </a:rPr>
              <a:t>.2023</a:t>
            </a:r>
          </a:p>
        </p:txBody>
      </p:sp>
      <p:pic>
        <p:nvPicPr>
          <p:cNvPr id="6" name="图片 5">
            <a:extLst>
              <a:ext uri="{FF2B5EF4-FFF2-40B4-BE49-F238E27FC236}">
                <a16:creationId xmlns:a16="http://schemas.microsoft.com/office/drawing/2014/main" id="{7000B244-5D4A-4903-9B87-3B3E7D15D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6236" y="4005064"/>
            <a:ext cx="1680498" cy="213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r>
              <a:rPr lang="en-US" altLang="zh-CN" dirty="0"/>
              <a:t>15.2.1 k-medoids</a:t>
            </a:r>
            <a:r>
              <a:rPr lang="zh-CN" altLang="en-US" dirty="0"/>
              <a:t>聚类</a:t>
            </a:r>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a:xfrm>
            <a:off x="532564" y="1592263"/>
            <a:ext cx="8182812" cy="4656137"/>
          </a:xfrm>
        </p:spPr>
        <p:txBody>
          <a:bodyPr/>
          <a:lstStyle/>
          <a:p>
            <a:r>
              <a:rPr lang="en-US" altLang="zh-CN" dirty="0"/>
              <a:t>k-</a:t>
            </a:r>
            <a:r>
              <a:rPr lang="zh-CN" altLang="en-US" dirty="0"/>
              <a:t>中心点</a:t>
            </a:r>
            <a:r>
              <a:rPr lang="en-US" altLang="zh-CN" dirty="0"/>
              <a:t>(k-medoids)</a:t>
            </a:r>
            <a:r>
              <a:rPr lang="zh-CN" altLang="en-US" dirty="0"/>
              <a:t>算法</a:t>
            </a:r>
            <a:endParaRPr lang="en-US" altLang="zh-CN" dirty="0"/>
          </a:p>
          <a:p>
            <a:pPr lvl="1"/>
            <a:r>
              <a:rPr lang="zh-CN" altLang="en-US" dirty="0"/>
              <a:t>选用簇中的中心对象最为参照点，该中心点对象是数据集中的一个实际对象。</a:t>
            </a:r>
            <a:endParaRPr lang="en-US" altLang="zh-CN" dirty="0"/>
          </a:p>
          <a:p>
            <a:pPr lvl="1"/>
            <a:r>
              <a:rPr lang="zh-CN" altLang="en-US" dirty="0"/>
              <a:t>是通过不断转移尝试其它非代表性对象是否能作为新候选中心来求解的。</a:t>
            </a:r>
            <a:endParaRPr lang="en-US" altLang="zh-CN" dirty="0"/>
          </a:p>
        </p:txBody>
      </p:sp>
    </p:spTree>
    <p:extLst>
      <p:ext uri="{BB962C8B-B14F-4D97-AF65-F5344CB8AC3E}">
        <p14:creationId xmlns:p14="http://schemas.microsoft.com/office/powerpoint/2010/main" val="248944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a:extLst>
              <a:ext uri="{FF2B5EF4-FFF2-40B4-BE49-F238E27FC236}">
                <a16:creationId xmlns:a16="http://schemas.microsoft.com/office/drawing/2014/main" id="{4B64A3D0-4A64-45EB-96A9-58A63DC59F09}"/>
              </a:ext>
            </a:extLst>
          </p:cNvPr>
          <p:cNvSpPr>
            <a:spLocks noGrp="1"/>
          </p:cNvSpPr>
          <p:nvPr>
            <p:ph type="title"/>
          </p:nvPr>
        </p:nvSpPr>
        <p:spPr/>
        <p:txBody>
          <a:bodyPr/>
          <a:lstStyle/>
          <a:p>
            <a:r>
              <a:rPr lang="zh-CN" altLang="en-US"/>
              <a:t>练习与思考</a:t>
            </a:r>
          </a:p>
        </p:txBody>
      </p:sp>
      <p:sp>
        <p:nvSpPr>
          <p:cNvPr id="67587" name="内容占位符 2">
            <a:extLst>
              <a:ext uri="{FF2B5EF4-FFF2-40B4-BE49-F238E27FC236}">
                <a16:creationId xmlns:a16="http://schemas.microsoft.com/office/drawing/2014/main" id="{9079B643-9117-4505-BEF5-E60413B7DBF7}"/>
              </a:ext>
            </a:extLst>
          </p:cNvPr>
          <p:cNvSpPr>
            <a:spLocks noGrp="1"/>
          </p:cNvSpPr>
          <p:nvPr>
            <p:ph idx="1"/>
          </p:nvPr>
        </p:nvSpPr>
        <p:spPr/>
        <p:txBody>
          <a:bodyPr/>
          <a:lstStyle/>
          <a:p>
            <a:r>
              <a:rPr lang="en-US" altLang="zh-CN" dirty="0"/>
              <a:t>3</a:t>
            </a:r>
            <a:r>
              <a:rPr lang="zh-CN" altLang="en-US" dirty="0"/>
              <a:t>、</a:t>
            </a:r>
            <a:r>
              <a:rPr lang="en-US" altLang="zh-CN" dirty="0"/>
              <a:t>4</a:t>
            </a:r>
            <a:r>
              <a:rPr lang="zh-CN" altLang="en-US" dirty="0"/>
              <a:t>、</a:t>
            </a:r>
            <a:r>
              <a:rPr lang="en-US" altLang="zh-CN" dirty="0"/>
              <a:t>5</a:t>
            </a:r>
            <a:r>
              <a:rPr lang="zh-CN" altLang="en-US" dirty="0"/>
              <a:t>、</a:t>
            </a:r>
            <a:r>
              <a:rPr lang="en-US" altLang="zh-CN" dirty="0"/>
              <a:t>6</a:t>
            </a:r>
            <a:endParaRPr lang="zh-CN" altLang="en-US" dirty="0"/>
          </a:p>
        </p:txBody>
      </p:sp>
    </p:spTree>
    <p:extLst>
      <p:ext uri="{BB962C8B-B14F-4D97-AF65-F5344CB8AC3E}">
        <p14:creationId xmlns:p14="http://schemas.microsoft.com/office/powerpoint/2010/main" val="62941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072E128-34D6-4FFF-9F9A-996C50EE458A}"/>
              </a:ext>
            </a:extLst>
          </p:cNvPr>
          <p:cNvSpPr>
            <a:spLocks noGrp="1" noChangeArrowheads="1"/>
          </p:cNvSpPr>
          <p:nvPr>
            <p:ph type="title"/>
          </p:nvPr>
        </p:nvSpPr>
        <p:spPr/>
        <p:txBody>
          <a:bodyPr/>
          <a:lstStyle/>
          <a:p>
            <a:pPr eaLnBrk="1" hangingPunct="1"/>
            <a:r>
              <a:rPr lang="zh-CN" altLang="en-US" dirty="0"/>
              <a:t>内容索引</a:t>
            </a:r>
          </a:p>
        </p:txBody>
      </p:sp>
      <p:sp>
        <p:nvSpPr>
          <p:cNvPr id="6147" name="Rectangle 4">
            <a:extLst>
              <a:ext uri="{FF2B5EF4-FFF2-40B4-BE49-F238E27FC236}">
                <a16:creationId xmlns:a16="http://schemas.microsoft.com/office/drawing/2014/main" id="{3452C39E-72F7-4B64-9F0D-2E116355AA25}"/>
              </a:ext>
            </a:extLst>
          </p:cNvPr>
          <p:cNvSpPr>
            <a:spLocks noGrp="1" noChangeArrowheads="1"/>
          </p:cNvSpPr>
          <p:nvPr>
            <p:ph type="body" idx="1"/>
          </p:nvPr>
        </p:nvSpPr>
        <p:spPr/>
        <p:txBody>
          <a:bodyPr/>
          <a:lstStyle/>
          <a:p>
            <a:pPr eaLnBrk="1" hangingPunct="1">
              <a:lnSpc>
                <a:spcPct val="90000"/>
              </a:lnSpc>
            </a:pPr>
            <a:r>
              <a:rPr lang="en-US" altLang="zh-CN" sz="3000" dirty="0"/>
              <a:t>15.3 </a:t>
            </a:r>
            <a:r>
              <a:rPr lang="zh-CN" altLang="en-US" sz="3000" dirty="0"/>
              <a:t>层次聚类</a:t>
            </a:r>
            <a:endParaRPr lang="en-US" altLang="zh-CN" sz="3000" dirty="0"/>
          </a:p>
          <a:p>
            <a:pPr eaLnBrk="1" hangingPunct="1">
              <a:lnSpc>
                <a:spcPct val="90000"/>
              </a:lnSpc>
            </a:pPr>
            <a:r>
              <a:rPr lang="en-US" altLang="zh-CN" sz="3000" dirty="0"/>
              <a:t>15.3.1 </a:t>
            </a:r>
            <a:r>
              <a:rPr lang="zh-CN" altLang="en-US" sz="3000" dirty="0"/>
              <a:t>簇间距离的计算</a:t>
            </a:r>
            <a:endParaRPr lang="en-US" altLang="zh-CN" sz="3000" dirty="0"/>
          </a:p>
          <a:p>
            <a:pPr eaLnBrk="1" hangingPunct="1">
              <a:lnSpc>
                <a:spcPct val="90000"/>
              </a:lnSpc>
            </a:pPr>
            <a:r>
              <a:rPr lang="en-US" altLang="zh-CN" sz="3000" dirty="0"/>
              <a:t>15.3.2 </a:t>
            </a:r>
            <a:r>
              <a:rPr lang="zh-CN" altLang="en-US" sz="3000" dirty="0"/>
              <a:t>层次聚类方法</a:t>
            </a:r>
            <a:endParaRPr lang="en-US" altLang="zh-CN" sz="3000" dirty="0"/>
          </a:p>
          <a:p>
            <a:pPr eaLnBrk="1" hangingPunct="1">
              <a:lnSpc>
                <a:spcPct val="90000"/>
              </a:lnSpc>
            </a:pPr>
            <a:r>
              <a:rPr lang="zh-CN" altLang="en-US" sz="3000" dirty="0"/>
              <a:t>练习与思考</a:t>
            </a:r>
            <a:endParaRPr lang="en-US" altLang="zh-CN" sz="3000" dirty="0"/>
          </a:p>
        </p:txBody>
      </p:sp>
      <p:sp>
        <p:nvSpPr>
          <p:cNvPr id="6148" name="AutoShape 5">
            <a:extLst>
              <a:ext uri="{FF2B5EF4-FFF2-40B4-BE49-F238E27FC236}">
                <a16:creationId xmlns:a16="http://schemas.microsoft.com/office/drawing/2014/main" id="{1EB5CFFD-F4D0-47C0-9DBB-2BD99C7B631B}"/>
              </a:ext>
            </a:extLst>
          </p:cNvPr>
          <p:cNvSpPr>
            <a:spLocks noChangeArrowheads="1"/>
          </p:cNvSpPr>
          <p:nvPr/>
        </p:nvSpPr>
        <p:spPr bwMode="auto">
          <a:xfrm>
            <a:off x="7272338" y="1681163"/>
            <a:ext cx="1143000" cy="304800"/>
          </a:xfrm>
          <a:prstGeom prst="leftArrow">
            <a:avLst>
              <a:gd name="adj1" fmla="val 50000"/>
              <a:gd name="adj2" fmla="val 9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eaLnBrk="1" hangingPunct="1"/>
            <a:endParaRPr lang="zh-CN" altLang="en-US">
              <a:solidFill>
                <a:srgbClr val="292929"/>
              </a:solidFill>
            </a:endParaRPr>
          </a:p>
        </p:txBody>
      </p:sp>
    </p:spTree>
    <p:extLst>
      <p:ext uri="{BB962C8B-B14F-4D97-AF65-F5344CB8AC3E}">
        <p14:creationId xmlns:p14="http://schemas.microsoft.com/office/powerpoint/2010/main" val="1616067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15.3.1 </a:t>
            </a:r>
            <a:r>
              <a:rPr lang="zh-CN" altLang="en-US" sz="4000" dirty="0"/>
              <a:t>簇间距离的计算</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凝聚型层次聚类</a:t>
            </a:r>
            <a:endParaRPr lang="en-US" altLang="zh-CN" dirty="0"/>
          </a:p>
          <a:p>
            <a:pPr lvl="1"/>
            <a:r>
              <a:rPr lang="zh-CN" altLang="en-US" dirty="0"/>
              <a:t>首先将每一个对象视作一个簇，不断寻找距离最近的两个簇并合并为一个簇，直到合并到最后一个簇。</a:t>
            </a:r>
            <a:endParaRPr lang="en-US" altLang="zh-CN" dirty="0">
              <a:solidFill>
                <a:srgbClr val="FF0000"/>
              </a:solidFill>
            </a:endParaRPr>
          </a:p>
          <a:p>
            <a:r>
              <a:rPr lang="zh-CN" altLang="en-US" dirty="0"/>
              <a:t>分裂型层次聚类</a:t>
            </a:r>
            <a:endParaRPr lang="en-US" altLang="zh-CN" dirty="0"/>
          </a:p>
          <a:p>
            <a:pPr lvl="1"/>
            <a:r>
              <a:rPr lang="zh-CN" altLang="en-US" dirty="0"/>
              <a:t>首先将全部对象视作一个簇，不断将对象个数大于一的簇划分为距离最远的两个簇，直到最终每一个簇都只含有一个对象。</a:t>
            </a:r>
            <a:endParaRPr lang="en-US" altLang="zh-CN" dirty="0"/>
          </a:p>
        </p:txBody>
      </p:sp>
    </p:spTree>
    <p:extLst>
      <p:ext uri="{BB962C8B-B14F-4D97-AF65-F5344CB8AC3E}">
        <p14:creationId xmlns:p14="http://schemas.microsoft.com/office/powerpoint/2010/main" val="1134064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15.3.1 </a:t>
            </a:r>
            <a:r>
              <a:rPr lang="zh-CN" altLang="en-US" sz="4000" dirty="0"/>
              <a:t>簇间距离的计算</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簇间距离计算方法</a:t>
            </a:r>
            <a:endParaRPr lang="en-US" altLang="zh-CN" dirty="0"/>
          </a:p>
          <a:p>
            <a:pPr lvl="1"/>
            <a:r>
              <a:rPr lang="zh-CN" altLang="en-US" dirty="0"/>
              <a:t>最小距离</a:t>
            </a:r>
            <a:endParaRPr lang="en-US" altLang="zh-CN" dirty="0"/>
          </a:p>
          <a:p>
            <a:pPr lvl="2"/>
            <a:r>
              <a:rPr lang="zh-CN" altLang="en-US" dirty="0"/>
              <a:t>不同簇中最近两个对象之间的距离</a:t>
            </a:r>
            <a:endParaRPr lang="en-US" altLang="zh-CN" dirty="0"/>
          </a:p>
          <a:p>
            <a:pPr lvl="1"/>
            <a:r>
              <a:rPr lang="zh-CN" altLang="en-US" dirty="0"/>
              <a:t>最大距离</a:t>
            </a:r>
            <a:endParaRPr lang="en-US" altLang="zh-CN" dirty="0"/>
          </a:p>
          <a:p>
            <a:pPr lvl="2"/>
            <a:r>
              <a:rPr lang="zh-CN" altLang="en-US" dirty="0"/>
              <a:t>不同簇中最远两个对象之间的距离</a:t>
            </a:r>
            <a:endParaRPr lang="en-US" altLang="zh-CN" dirty="0"/>
          </a:p>
          <a:p>
            <a:pPr lvl="1"/>
            <a:r>
              <a:rPr lang="zh-CN" altLang="en-US" dirty="0"/>
              <a:t>算术平均距离</a:t>
            </a:r>
            <a:endParaRPr lang="en-US" altLang="zh-CN" dirty="0"/>
          </a:p>
          <a:p>
            <a:pPr lvl="2"/>
            <a:r>
              <a:rPr lang="zh-CN" altLang="en-US" dirty="0"/>
              <a:t>不同簇中算术平均中心之间的距离</a:t>
            </a:r>
            <a:endParaRPr lang="en-US" altLang="zh-CN" dirty="0"/>
          </a:p>
          <a:p>
            <a:pPr lvl="1"/>
            <a:r>
              <a:rPr lang="zh-CN" altLang="en-US" dirty="0"/>
              <a:t>中位数距离</a:t>
            </a:r>
            <a:endParaRPr lang="en-US" altLang="zh-CN" dirty="0"/>
          </a:p>
          <a:p>
            <a:pPr lvl="2"/>
            <a:r>
              <a:rPr lang="zh-CN" altLang="en-US" dirty="0"/>
              <a:t>不同簇中中位数中心之间的距离</a:t>
            </a:r>
            <a:endParaRPr lang="en-US" altLang="zh-CN" dirty="0"/>
          </a:p>
        </p:txBody>
      </p:sp>
    </p:spTree>
    <p:extLst>
      <p:ext uri="{BB962C8B-B14F-4D97-AF65-F5344CB8AC3E}">
        <p14:creationId xmlns:p14="http://schemas.microsoft.com/office/powerpoint/2010/main" val="3767577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15.3.2 </a:t>
            </a:r>
            <a:r>
              <a:rPr lang="zh-CN" altLang="en-US" sz="4000" dirty="0"/>
              <a:t>层次聚类方法</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凝聚型层次聚类的主要工作过程</a:t>
            </a:r>
            <a:endParaRPr lang="en-US" altLang="zh-CN" dirty="0"/>
          </a:p>
          <a:p>
            <a:pPr lvl="1"/>
            <a:r>
              <a:rPr lang="zh-CN" altLang="en-US" dirty="0"/>
              <a:t>（</a:t>
            </a:r>
            <a:r>
              <a:rPr lang="en-US" altLang="zh-CN" dirty="0"/>
              <a:t>1</a:t>
            </a:r>
            <a:r>
              <a:rPr lang="zh-CN" altLang="en-US" dirty="0"/>
              <a:t>）将每一个对象视作一个簇</a:t>
            </a:r>
            <a:endParaRPr lang="en-US" altLang="zh-CN" dirty="0"/>
          </a:p>
          <a:p>
            <a:pPr lvl="1"/>
            <a:r>
              <a:rPr lang="zh-CN" altLang="en-US" dirty="0"/>
              <a:t>（</a:t>
            </a:r>
            <a:r>
              <a:rPr lang="en-US" altLang="zh-CN" dirty="0"/>
              <a:t>2</a:t>
            </a:r>
            <a:r>
              <a:rPr lang="zh-CN" altLang="en-US" dirty="0"/>
              <a:t>）计算任意两个待聚类的簇之间的距离</a:t>
            </a:r>
            <a:endParaRPr lang="en-US" altLang="zh-CN" dirty="0"/>
          </a:p>
          <a:p>
            <a:pPr lvl="1"/>
            <a:r>
              <a:rPr lang="zh-CN" altLang="en-US" dirty="0"/>
              <a:t>（</a:t>
            </a:r>
            <a:r>
              <a:rPr lang="en-US" altLang="zh-CN" dirty="0"/>
              <a:t>3</a:t>
            </a:r>
            <a:r>
              <a:rPr lang="zh-CN" altLang="en-US" dirty="0"/>
              <a:t>）合并具有最小距离的两个簇</a:t>
            </a:r>
            <a:endParaRPr lang="en-US" altLang="zh-CN" dirty="0"/>
          </a:p>
          <a:p>
            <a:pPr lvl="1"/>
            <a:r>
              <a:rPr lang="zh-CN" altLang="en-US" dirty="0"/>
              <a:t>（</a:t>
            </a:r>
            <a:r>
              <a:rPr lang="en-US" altLang="zh-CN" dirty="0"/>
              <a:t>4</a:t>
            </a:r>
            <a:r>
              <a:rPr lang="zh-CN" altLang="en-US" dirty="0"/>
              <a:t>）如果全部对象合并成为一个簇或者满足停止合并的条件则停止凝聚，否则跳到（</a:t>
            </a:r>
            <a:r>
              <a:rPr lang="en-US" altLang="zh-CN" dirty="0"/>
              <a:t>2</a:t>
            </a:r>
            <a:r>
              <a:rPr lang="zh-CN" altLang="en-US" dirty="0"/>
              <a:t>）</a:t>
            </a:r>
            <a:endParaRPr lang="en-US" altLang="zh-CN" dirty="0"/>
          </a:p>
        </p:txBody>
      </p:sp>
    </p:spTree>
    <p:extLst>
      <p:ext uri="{BB962C8B-B14F-4D97-AF65-F5344CB8AC3E}">
        <p14:creationId xmlns:p14="http://schemas.microsoft.com/office/powerpoint/2010/main" val="222449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15.3.2 </a:t>
            </a:r>
            <a:r>
              <a:rPr lang="zh-CN" altLang="en-US" sz="4000" dirty="0"/>
              <a:t>层次聚类方法</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分裂型层次聚类的主要工作过程</a:t>
            </a:r>
            <a:endParaRPr lang="en-US" altLang="zh-CN" dirty="0"/>
          </a:p>
          <a:p>
            <a:pPr lvl="1"/>
            <a:r>
              <a:rPr lang="zh-CN" altLang="en-US" dirty="0"/>
              <a:t>（</a:t>
            </a:r>
            <a:r>
              <a:rPr lang="en-US" altLang="zh-CN" dirty="0"/>
              <a:t>1</a:t>
            </a:r>
            <a:r>
              <a:rPr lang="zh-CN" altLang="en-US" dirty="0"/>
              <a:t>）将所有一个对象视作一个簇</a:t>
            </a:r>
            <a:endParaRPr lang="en-US" altLang="zh-CN" dirty="0"/>
          </a:p>
          <a:p>
            <a:pPr lvl="1"/>
            <a:r>
              <a:rPr lang="zh-CN" altLang="en-US" dirty="0"/>
              <a:t>（</a:t>
            </a:r>
            <a:r>
              <a:rPr lang="en-US" altLang="zh-CN" dirty="0"/>
              <a:t>2</a:t>
            </a:r>
            <a:r>
              <a:rPr lang="zh-CN" altLang="en-US" dirty="0"/>
              <a:t>）计算待划分为两个簇的候选分裂点</a:t>
            </a:r>
            <a:endParaRPr lang="en-US" altLang="zh-CN" dirty="0"/>
          </a:p>
          <a:p>
            <a:pPr lvl="1"/>
            <a:r>
              <a:rPr lang="zh-CN" altLang="en-US" dirty="0"/>
              <a:t>（</a:t>
            </a:r>
            <a:r>
              <a:rPr lang="en-US" altLang="zh-CN" dirty="0"/>
              <a:t>3</a:t>
            </a:r>
            <a:r>
              <a:rPr lang="zh-CN" altLang="en-US" dirty="0"/>
              <a:t>）选择可使分裂后簇间距离增大最大的分裂点，将对应的簇分为两个新簇。</a:t>
            </a:r>
            <a:endParaRPr lang="en-US" altLang="zh-CN" dirty="0"/>
          </a:p>
          <a:p>
            <a:pPr lvl="1"/>
            <a:r>
              <a:rPr lang="zh-CN" altLang="en-US" dirty="0"/>
              <a:t>（</a:t>
            </a:r>
            <a:r>
              <a:rPr lang="en-US" altLang="zh-CN" dirty="0"/>
              <a:t>4</a:t>
            </a:r>
            <a:r>
              <a:rPr lang="zh-CN" altLang="en-US" dirty="0"/>
              <a:t>）如果全部粗都仅有一个对象或者满足停止分裂的条件则停止分裂，否则跳到（</a:t>
            </a:r>
            <a:r>
              <a:rPr lang="en-US" altLang="zh-CN" dirty="0"/>
              <a:t>2</a:t>
            </a:r>
            <a:r>
              <a:rPr lang="zh-CN" altLang="en-US" dirty="0"/>
              <a:t>）</a:t>
            </a:r>
            <a:endParaRPr lang="en-US" altLang="zh-CN" dirty="0"/>
          </a:p>
        </p:txBody>
      </p:sp>
    </p:spTree>
    <p:extLst>
      <p:ext uri="{BB962C8B-B14F-4D97-AF65-F5344CB8AC3E}">
        <p14:creationId xmlns:p14="http://schemas.microsoft.com/office/powerpoint/2010/main" val="1666338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a:extLst>
              <a:ext uri="{FF2B5EF4-FFF2-40B4-BE49-F238E27FC236}">
                <a16:creationId xmlns:a16="http://schemas.microsoft.com/office/drawing/2014/main" id="{4B64A3D0-4A64-45EB-96A9-58A63DC59F09}"/>
              </a:ext>
            </a:extLst>
          </p:cNvPr>
          <p:cNvSpPr>
            <a:spLocks noGrp="1"/>
          </p:cNvSpPr>
          <p:nvPr>
            <p:ph type="title"/>
          </p:nvPr>
        </p:nvSpPr>
        <p:spPr/>
        <p:txBody>
          <a:bodyPr/>
          <a:lstStyle/>
          <a:p>
            <a:r>
              <a:rPr lang="zh-CN" altLang="en-US"/>
              <a:t>练习与思考</a:t>
            </a:r>
          </a:p>
        </p:txBody>
      </p:sp>
      <p:sp>
        <p:nvSpPr>
          <p:cNvPr id="67587" name="内容占位符 2">
            <a:extLst>
              <a:ext uri="{FF2B5EF4-FFF2-40B4-BE49-F238E27FC236}">
                <a16:creationId xmlns:a16="http://schemas.microsoft.com/office/drawing/2014/main" id="{9079B643-9117-4505-BEF5-E60413B7DBF7}"/>
              </a:ext>
            </a:extLst>
          </p:cNvPr>
          <p:cNvSpPr>
            <a:spLocks noGrp="1"/>
          </p:cNvSpPr>
          <p:nvPr>
            <p:ph idx="1"/>
          </p:nvPr>
        </p:nvSpPr>
        <p:spPr/>
        <p:txBody>
          <a:bodyPr/>
          <a:lstStyle/>
          <a:p>
            <a:r>
              <a:rPr lang="en-US" altLang="zh-CN" dirty="0"/>
              <a:t>7</a:t>
            </a:r>
            <a:r>
              <a:rPr lang="zh-CN" altLang="en-US" dirty="0"/>
              <a:t>、</a:t>
            </a:r>
            <a:r>
              <a:rPr lang="en-US" altLang="zh-CN" dirty="0"/>
              <a:t>8</a:t>
            </a:r>
            <a:endParaRPr lang="zh-CN" altLang="en-US" dirty="0"/>
          </a:p>
        </p:txBody>
      </p:sp>
    </p:spTree>
    <p:extLst>
      <p:ext uri="{BB962C8B-B14F-4D97-AF65-F5344CB8AC3E}">
        <p14:creationId xmlns:p14="http://schemas.microsoft.com/office/powerpoint/2010/main" val="1401267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072E128-34D6-4FFF-9F9A-996C50EE458A}"/>
              </a:ext>
            </a:extLst>
          </p:cNvPr>
          <p:cNvSpPr>
            <a:spLocks noGrp="1" noChangeArrowheads="1"/>
          </p:cNvSpPr>
          <p:nvPr>
            <p:ph type="title"/>
          </p:nvPr>
        </p:nvSpPr>
        <p:spPr/>
        <p:txBody>
          <a:bodyPr/>
          <a:lstStyle/>
          <a:p>
            <a:pPr eaLnBrk="1" hangingPunct="1"/>
            <a:r>
              <a:rPr lang="zh-CN" altLang="en-US" dirty="0"/>
              <a:t>内容索引</a:t>
            </a:r>
          </a:p>
        </p:txBody>
      </p:sp>
      <p:sp>
        <p:nvSpPr>
          <p:cNvPr id="6147" name="Rectangle 4">
            <a:extLst>
              <a:ext uri="{FF2B5EF4-FFF2-40B4-BE49-F238E27FC236}">
                <a16:creationId xmlns:a16="http://schemas.microsoft.com/office/drawing/2014/main" id="{3452C39E-72F7-4B64-9F0D-2E116355AA25}"/>
              </a:ext>
            </a:extLst>
          </p:cNvPr>
          <p:cNvSpPr>
            <a:spLocks noGrp="1" noChangeArrowheads="1"/>
          </p:cNvSpPr>
          <p:nvPr>
            <p:ph type="body" idx="1"/>
          </p:nvPr>
        </p:nvSpPr>
        <p:spPr/>
        <p:txBody>
          <a:bodyPr/>
          <a:lstStyle/>
          <a:p>
            <a:pPr eaLnBrk="1" hangingPunct="1">
              <a:lnSpc>
                <a:spcPct val="90000"/>
              </a:lnSpc>
            </a:pPr>
            <a:r>
              <a:rPr lang="en-US" altLang="zh-CN" sz="3000" dirty="0"/>
              <a:t>15.4 </a:t>
            </a:r>
            <a:r>
              <a:rPr lang="zh-CN" altLang="en-US" sz="3000" dirty="0"/>
              <a:t>密度聚类</a:t>
            </a:r>
            <a:endParaRPr lang="en-US" altLang="zh-CN" sz="3000" dirty="0"/>
          </a:p>
          <a:p>
            <a:pPr eaLnBrk="1" hangingPunct="1">
              <a:lnSpc>
                <a:spcPct val="90000"/>
              </a:lnSpc>
            </a:pPr>
            <a:r>
              <a:rPr lang="en-US" altLang="zh-CN" sz="3000" dirty="0"/>
              <a:t>15.4.1 DBSCAN</a:t>
            </a:r>
            <a:r>
              <a:rPr lang="zh-CN" altLang="en-US" sz="3000" dirty="0"/>
              <a:t>聚类</a:t>
            </a:r>
            <a:endParaRPr lang="en-US" altLang="zh-CN" sz="3000" dirty="0"/>
          </a:p>
          <a:p>
            <a:pPr eaLnBrk="1" hangingPunct="1">
              <a:lnSpc>
                <a:spcPct val="90000"/>
              </a:lnSpc>
            </a:pPr>
            <a:r>
              <a:rPr lang="en-US" altLang="zh-CN" sz="3000" dirty="0"/>
              <a:t>15.4.2 OPTICS</a:t>
            </a:r>
            <a:r>
              <a:rPr lang="zh-CN" altLang="en-US" sz="3000" dirty="0"/>
              <a:t>聚类</a:t>
            </a:r>
            <a:endParaRPr lang="en-US" altLang="zh-CN" sz="3000" dirty="0"/>
          </a:p>
          <a:p>
            <a:pPr eaLnBrk="1" hangingPunct="1">
              <a:lnSpc>
                <a:spcPct val="90000"/>
              </a:lnSpc>
            </a:pPr>
            <a:r>
              <a:rPr lang="zh-CN" altLang="en-US" sz="3000" dirty="0"/>
              <a:t>练习与思考</a:t>
            </a:r>
            <a:endParaRPr lang="en-US" altLang="zh-CN" sz="3000" dirty="0"/>
          </a:p>
        </p:txBody>
      </p:sp>
      <p:sp>
        <p:nvSpPr>
          <p:cNvPr id="6148" name="AutoShape 5">
            <a:extLst>
              <a:ext uri="{FF2B5EF4-FFF2-40B4-BE49-F238E27FC236}">
                <a16:creationId xmlns:a16="http://schemas.microsoft.com/office/drawing/2014/main" id="{1EB5CFFD-F4D0-47C0-9DBB-2BD99C7B631B}"/>
              </a:ext>
            </a:extLst>
          </p:cNvPr>
          <p:cNvSpPr>
            <a:spLocks noChangeArrowheads="1"/>
          </p:cNvSpPr>
          <p:nvPr/>
        </p:nvSpPr>
        <p:spPr bwMode="auto">
          <a:xfrm>
            <a:off x="7272338" y="1681163"/>
            <a:ext cx="1143000" cy="304800"/>
          </a:xfrm>
          <a:prstGeom prst="leftArrow">
            <a:avLst>
              <a:gd name="adj1" fmla="val 50000"/>
              <a:gd name="adj2" fmla="val 9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eaLnBrk="1" hangingPunct="1"/>
            <a:endParaRPr lang="zh-CN" altLang="en-US">
              <a:solidFill>
                <a:srgbClr val="292929"/>
              </a:solidFill>
            </a:endParaRPr>
          </a:p>
        </p:txBody>
      </p:sp>
    </p:spTree>
    <p:extLst>
      <p:ext uri="{BB962C8B-B14F-4D97-AF65-F5344CB8AC3E}">
        <p14:creationId xmlns:p14="http://schemas.microsoft.com/office/powerpoint/2010/main" val="163151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15.4.1 </a:t>
            </a:r>
            <a:r>
              <a:rPr lang="en-US" altLang="zh-CN" dirty="0"/>
              <a:t>DBSCAN</a:t>
            </a:r>
            <a:r>
              <a:rPr lang="zh-CN" altLang="en-US" dirty="0"/>
              <a:t>聚类</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基于密度的聚类算法</a:t>
            </a:r>
            <a:endParaRPr lang="en-US" altLang="zh-CN" dirty="0"/>
          </a:p>
          <a:p>
            <a:pPr lvl="1"/>
            <a:r>
              <a:rPr lang="zh-CN" altLang="en-US" dirty="0"/>
              <a:t>根据样本集中样本分布的紧密程度进行聚类</a:t>
            </a:r>
            <a:endParaRPr lang="en-US" altLang="zh-CN" dirty="0"/>
          </a:p>
          <a:p>
            <a:pPr lvl="1"/>
            <a:r>
              <a:rPr lang="zh-CN" altLang="en-US" dirty="0"/>
              <a:t>可以发现任意形状的聚类</a:t>
            </a:r>
            <a:endParaRPr lang="en-US" altLang="zh-CN" dirty="0"/>
          </a:p>
          <a:p>
            <a:pPr lvl="1"/>
            <a:r>
              <a:rPr lang="zh-CN" altLang="en-US" dirty="0"/>
              <a:t>通常具有较强的噪声数据容忍性</a:t>
            </a:r>
            <a:endParaRPr lang="en-US" altLang="zh-CN" dirty="0"/>
          </a:p>
        </p:txBody>
      </p:sp>
    </p:spTree>
    <p:extLst>
      <p:ext uri="{BB962C8B-B14F-4D97-AF65-F5344CB8AC3E}">
        <p14:creationId xmlns:p14="http://schemas.microsoft.com/office/powerpoint/2010/main" val="384817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072E128-34D6-4FFF-9F9A-996C50EE458A}"/>
              </a:ext>
            </a:extLst>
          </p:cNvPr>
          <p:cNvSpPr>
            <a:spLocks noGrp="1" noChangeArrowheads="1"/>
          </p:cNvSpPr>
          <p:nvPr>
            <p:ph type="title"/>
          </p:nvPr>
        </p:nvSpPr>
        <p:spPr/>
        <p:txBody>
          <a:bodyPr/>
          <a:lstStyle/>
          <a:p>
            <a:pPr eaLnBrk="1" hangingPunct="1"/>
            <a:r>
              <a:rPr lang="zh-CN" altLang="en-US" dirty="0"/>
              <a:t>内容索引</a:t>
            </a:r>
          </a:p>
        </p:txBody>
      </p:sp>
      <p:sp>
        <p:nvSpPr>
          <p:cNvPr id="6147" name="Rectangle 4">
            <a:extLst>
              <a:ext uri="{FF2B5EF4-FFF2-40B4-BE49-F238E27FC236}">
                <a16:creationId xmlns:a16="http://schemas.microsoft.com/office/drawing/2014/main" id="{3452C39E-72F7-4B64-9F0D-2E116355AA25}"/>
              </a:ext>
            </a:extLst>
          </p:cNvPr>
          <p:cNvSpPr>
            <a:spLocks noGrp="1" noChangeArrowheads="1"/>
          </p:cNvSpPr>
          <p:nvPr>
            <p:ph type="body" idx="1"/>
          </p:nvPr>
        </p:nvSpPr>
        <p:spPr/>
        <p:txBody>
          <a:bodyPr/>
          <a:lstStyle/>
          <a:p>
            <a:pPr eaLnBrk="1" hangingPunct="1">
              <a:lnSpc>
                <a:spcPct val="90000"/>
              </a:lnSpc>
            </a:pPr>
            <a:r>
              <a:rPr lang="en-US" altLang="zh-CN" sz="3000" dirty="0"/>
              <a:t>15.1 </a:t>
            </a:r>
            <a:r>
              <a:rPr lang="zh-CN" altLang="en-US" sz="3000" dirty="0"/>
              <a:t>聚类问题与聚类类型</a:t>
            </a:r>
            <a:endParaRPr lang="en-US" altLang="zh-CN" sz="3000" dirty="0"/>
          </a:p>
          <a:p>
            <a:pPr eaLnBrk="1" hangingPunct="1">
              <a:lnSpc>
                <a:spcPct val="90000"/>
              </a:lnSpc>
            </a:pPr>
            <a:r>
              <a:rPr lang="en-US" altLang="zh-CN" sz="3000" dirty="0"/>
              <a:t>15.1.1 </a:t>
            </a:r>
            <a:r>
              <a:rPr lang="zh-CN" altLang="en-US" sz="3000" dirty="0"/>
              <a:t>聚类问题</a:t>
            </a:r>
            <a:endParaRPr lang="en-US" altLang="zh-CN" sz="3000" dirty="0"/>
          </a:p>
          <a:p>
            <a:pPr eaLnBrk="1" hangingPunct="1">
              <a:lnSpc>
                <a:spcPct val="90000"/>
              </a:lnSpc>
            </a:pPr>
            <a:r>
              <a:rPr lang="en-US" altLang="zh-CN" sz="3000" dirty="0"/>
              <a:t>15.1.2 </a:t>
            </a:r>
            <a:r>
              <a:rPr lang="zh-CN" altLang="en-US" sz="3000" dirty="0"/>
              <a:t>聚类类型</a:t>
            </a:r>
            <a:endParaRPr lang="en-US" altLang="zh-CN" sz="3000" dirty="0"/>
          </a:p>
          <a:p>
            <a:pPr eaLnBrk="1" hangingPunct="1">
              <a:lnSpc>
                <a:spcPct val="90000"/>
              </a:lnSpc>
            </a:pPr>
            <a:r>
              <a:rPr lang="zh-CN" altLang="en-US" sz="3000" dirty="0"/>
              <a:t>练习与思考</a:t>
            </a:r>
            <a:endParaRPr lang="en-US" altLang="zh-CN" sz="3000" dirty="0"/>
          </a:p>
        </p:txBody>
      </p:sp>
      <p:sp>
        <p:nvSpPr>
          <p:cNvPr id="6148" name="AutoShape 5">
            <a:extLst>
              <a:ext uri="{FF2B5EF4-FFF2-40B4-BE49-F238E27FC236}">
                <a16:creationId xmlns:a16="http://schemas.microsoft.com/office/drawing/2014/main" id="{1EB5CFFD-F4D0-47C0-9DBB-2BD99C7B631B}"/>
              </a:ext>
            </a:extLst>
          </p:cNvPr>
          <p:cNvSpPr>
            <a:spLocks noChangeArrowheads="1"/>
          </p:cNvSpPr>
          <p:nvPr/>
        </p:nvSpPr>
        <p:spPr bwMode="auto">
          <a:xfrm>
            <a:off x="7272338" y="1681163"/>
            <a:ext cx="1143000" cy="304800"/>
          </a:xfrm>
          <a:prstGeom prst="leftArrow">
            <a:avLst>
              <a:gd name="adj1" fmla="val 50000"/>
              <a:gd name="adj2" fmla="val 9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eaLnBrk="1" hangingPunct="1"/>
            <a:endParaRPr lang="zh-CN" altLang="en-US">
              <a:solidFill>
                <a:srgbClr val="29292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15.4.1 </a:t>
            </a:r>
            <a:r>
              <a:rPr lang="en-US" altLang="zh-CN" dirty="0"/>
              <a:t>DBSCAN</a:t>
            </a:r>
            <a:r>
              <a:rPr lang="zh-CN" altLang="en-US" dirty="0"/>
              <a:t>聚类</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en-US" altLang="zh-CN" dirty="0"/>
              <a:t>DBSCAN</a:t>
            </a:r>
            <a:r>
              <a:rPr lang="zh-CN" altLang="en-US" dirty="0"/>
              <a:t>聚类的主要参数</a:t>
            </a:r>
            <a:r>
              <a:rPr lang="en-US" altLang="zh-CN" i="1" dirty="0">
                <a:sym typeface="Symbol" panose="05050102010706020507" pitchFamily="18" charset="2"/>
              </a:rPr>
              <a:t>(</a:t>
            </a:r>
            <a:r>
              <a:rPr lang="zh-CN" altLang="zh-CN" i="1" dirty="0">
                <a:sym typeface="Symbol" panose="05050102010706020507" pitchFamily="18" charset="2"/>
              </a:rPr>
              <a:t></a:t>
            </a:r>
            <a:r>
              <a:rPr lang="en-US" altLang="zh-CN" dirty="0">
                <a:sym typeface="Symbol" panose="05050102010706020507" pitchFamily="18" charset="2"/>
              </a:rPr>
              <a:t>,</a:t>
            </a:r>
            <a:r>
              <a:rPr lang="en-US" altLang="zh-CN" i="1" dirty="0" err="1">
                <a:sym typeface="Symbol" panose="05050102010706020507" pitchFamily="18" charset="2"/>
              </a:rPr>
              <a:t>minPts</a:t>
            </a:r>
            <a:r>
              <a:rPr lang="en-US" altLang="zh-CN" i="1" dirty="0">
                <a:sym typeface="Symbol" panose="05050102010706020507" pitchFamily="18" charset="2"/>
              </a:rPr>
              <a:t>)</a:t>
            </a:r>
          </a:p>
          <a:p>
            <a:pPr lvl="1"/>
            <a:r>
              <a:rPr lang="zh-CN" altLang="en-US" dirty="0">
                <a:sym typeface="Symbol" panose="05050102010706020507" pitchFamily="18" charset="2"/>
              </a:rPr>
              <a:t>用于描述领域的样本分布紧密程度，</a:t>
            </a:r>
            <a:r>
              <a:rPr lang="zh-CN" altLang="zh-CN" i="1" dirty="0">
                <a:sym typeface="Symbol" panose="05050102010706020507" pitchFamily="18" charset="2"/>
              </a:rPr>
              <a:t> </a:t>
            </a:r>
            <a:r>
              <a:rPr lang="zh-CN" altLang="en-US" dirty="0">
                <a:sym typeface="Symbol" panose="05050102010706020507" pitchFamily="18" charset="2"/>
              </a:rPr>
              <a:t>代表一个距离阈值，</a:t>
            </a:r>
            <a:r>
              <a:rPr lang="en-US" altLang="zh-CN" i="1" dirty="0">
                <a:sym typeface="Symbol" panose="05050102010706020507" pitchFamily="18" charset="2"/>
              </a:rPr>
              <a:t> </a:t>
            </a:r>
            <a:r>
              <a:rPr lang="en-US" altLang="zh-CN" i="1" dirty="0" err="1">
                <a:sym typeface="Symbol" panose="05050102010706020507" pitchFamily="18" charset="2"/>
              </a:rPr>
              <a:t>minPts</a:t>
            </a:r>
            <a:r>
              <a:rPr lang="zh-CN" altLang="en-US" dirty="0">
                <a:sym typeface="Symbol" panose="05050102010706020507" pitchFamily="18" charset="2"/>
              </a:rPr>
              <a:t>代表样本数量的阈值。</a:t>
            </a:r>
            <a:endParaRPr lang="en-US" altLang="zh-CN" dirty="0"/>
          </a:p>
          <a:p>
            <a:r>
              <a:rPr lang="en-US" altLang="zh-CN" dirty="0"/>
              <a:t>DBSCAN</a:t>
            </a:r>
            <a:r>
              <a:rPr lang="zh-CN" altLang="en-US" dirty="0"/>
              <a:t>算法中的概念</a:t>
            </a:r>
            <a:endParaRPr lang="en-US" altLang="zh-CN" dirty="0"/>
          </a:p>
          <a:p>
            <a:pPr lvl="1"/>
            <a:r>
              <a:rPr lang="zh-CN" altLang="zh-CN" i="1" dirty="0">
                <a:sym typeface="Symbol" panose="05050102010706020507" pitchFamily="18" charset="2"/>
              </a:rPr>
              <a:t></a:t>
            </a:r>
            <a:r>
              <a:rPr lang="zh-CN" altLang="en-US" dirty="0"/>
              <a:t>领域半径</a:t>
            </a:r>
            <a:endParaRPr lang="en-US" altLang="zh-CN" dirty="0"/>
          </a:p>
          <a:p>
            <a:pPr lvl="1"/>
            <a:r>
              <a:rPr lang="zh-CN" altLang="en-US" dirty="0"/>
              <a:t>核心点、边界点、噪音点</a:t>
            </a:r>
            <a:endParaRPr lang="en-US" altLang="zh-CN" dirty="0"/>
          </a:p>
          <a:p>
            <a:pPr lvl="1"/>
            <a:r>
              <a:rPr lang="zh-CN" altLang="en-US" dirty="0"/>
              <a:t>密度直达</a:t>
            </a:r>
            <a:endParaRPr lang="en-US" altLang="zh-CN" dirty="0"/>
          </a:p>
          <a:p>
            <a:pPr lvl="1"/>
            <a:r>
              <a:rPr lang="zh-CN" altLang="en-US" dirty="0"/>
              <a:t>密度可达</a:t>
            </a:r>
            <a:endParaRPr lang="en-US" altLang="zh-CN" dirty="0"/>
          </a:p>
          <a:p>
            <a:pPr lvl="1"/>
            <a:r>
              <a:rPr lang="zh-CN" altLang="en-US" dirty="0"/>
              <a:t>密度相连</a:t>
            </a:r>
            <a:endParaRPr lang="en-US" altLang="zh-CN" dirty="0"/>
          </a:p>
        </p:txBody>
      </p:sp>
    </p:spTree>
    <p:extLst>
      <p:ext uri="{BB962C8B-B14F-4D97-AF65-F5344CB8AC3E}">
        <p14:creationId xmlns:p14="http://schemas.microsoft.com/office/powerpoint/2010/main" val="481667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15.4.1 </a:t>
            </a:r>
            <a:r>
              <a:rPr lang="en-US" altLang="zh-CN" dirty="0"/>
              <a:t>DBSCAN</a:t>
            </a:r>
            <a:r>
              <a:rPr lang="zh-CN" altLang="en-US" dirty="0"/>
              <a:t>聚类</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鸢尾花数据集案例</a:t>
            </a:r>
            <a:endParaRPr lang="en-US" altLang="zh-CN" dirty="0"/>
          </a:p>
          <a:p>
            <a:r>
              <a:rPr lang="zh-CN" altLang="en-US" dirty="0">
                <a:solidFill>
                  <a:srgbClr val="C00000"/>
                </a:solidFill>
              </a:rPr>
              <a:t>图</a:t>
            </a:r>
            <a:r>
              <a:rPr lang="en-US" altLang="zh-CN" dirty="0">
                <a:solidFill>
                  <a:srgbClr val="C00000"/>
                </a:solidFill>
              </a:rPr>
              <a:t>15.7 </a:t>
            </a:r>
            <a:r>
              <a:rPr lang="zh-CN" altLang="en-US" dirty="0">
                <a:solidFill>
                  <a:srgbClr val="C00000"/>
                </a:solidFill>
              </a:rPr>
              <a:t>针对</a:t>
            </a:r>
            <a:r>
              <a:rPr lang="en-US" altLang="zh-CN" dirty="0">
                <a:solidFill>
                  <a:srgbClr val="C00000"/>
                </a:solidFill>
              </a:rPr>
              <a:t>iris</a:t>
            </a:r>
            <a:r>
              <a:rPr lang="zh-CN" altLang="en-US" dirty="0">
                <a:solidFill>
                  <a:srgbClr val="C00000"/>
                </a:solidFill>
              </a:rPr>
              <a:t>投影后的</a:t>
            </a:r>
            <a:r>
              <a:rPr lang="en-US" altLang="zh-CN" dirty="0">
                <a:solidFill>
                  <a:srgbClr val="C00000"/>
                </a:solidFill>
              </a:rPr>
              <a:t>2</a:t>
            </a:r>
            <a:r>
              <a:rPr lang="zh-CN" altLang="en-US" dirty="0">
                <a:solidFill>
                  <a:srgbClr val="C00000"/>
                </a:solidFill>
              </a:rPr>
              <a:t>维空间数据的密度聚类举例</a:t>
            </a:r>
            <a:endParaRPr lang="en-US" altLang="zh-CN" dirty="0">
              <a:solidFill>
                <a:srgbClr val="C00000"/>
              </a:solidFill>
            </a:endParaRPr>
          </a:p>
        </p:txBody>
      </p:sp>
    </p:spTree>
    <p:extLst>
      <p:ext uri="{BB962C8B-B14F-4D97-AF65-F5344CB8AC3E}">
        <p14:creationId xmlns:p14="http://schemas.microsoft.com/office/powerpoint/2010/main" val="3802040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15.4.2 OPTICS</a:t>
            </a:r>
            <a:r>
              <a:rPr lang="zh-CN" altLang="en-US" dirty="0"/>
              <a:t>聚类</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en-US" altLang="zh-CN" sz="3200" dirty="0"/>
              <a:t>OPTICS</a:t>
            </a:r>
            <a:r>
              <a:rPr lang="zh-CN" altLang="en-US" dirty="0"/>
              <a:t>算法</a:t>
            </a:r>
            <a:endParaRPr lang="en-US" altLang="zh-CN" dirty="0"/>
          </a:p>
          <a:p>
            <a:pPr lvl="1"/>
            <a:r>
              <a:rPr lang="zh-CN" altLang="en-US" dirty="0"/>
              <a:t>是</a:t>
            </a:r>
            <a:r>
              <a:rPr lang="en-US" altLang="zh-CN" dirty="0"/>
              <a:t>DBSCAN</a:t>
            </a:r>
            <a:r>
              <a:rPr lang="zh-CN" altLang="en-US" dirty="0"/>
              <a:t>的一种改进算法，降低了参数的敏感度</a:t>
            </a:r>
            <a:endParaRPr lang="en-US" altLang="zh-CN" dirty="0"/>
          </a:p>
          <a:p>
            <a:pPr lvl="1"/>
            <a:r>
              <a:rPr lang="zh-CN" altLang="en-US" dirty="0"/>
              <a:t>通常不直接生成聚类结果，而是体现出聚类按照密集程度的逐步扩张过程</a:t>
            </a:r>
            <a:endParaRPr lang="en-US" altLang="zh-CN" dirty="0"/>
          </a:p>
          <a:p>
            <a:pPr lvl="1"/>
            <a:endParaRPr lang="en-US" altLang="zh-CN" dirty="0"/>
          </a:p>
        </p:txBody>
      </p:sp>
    </p:spTree>
    <p:extLst>
      <p:ext uri="{BB962C8B-B14F-4D97-AF65-F5344CB8AC3E}">
        <p14:creationId xmlns:p14="http://schemas.microsoft.com/office/powerpoint/2010/main" val="319604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a:extLst>
              <a:ext uri="{FF2B5EF4-FFF2-40B4-BE49-F238E27FC236}">
                <a16:creationId xmlns:a16="http://schemas.microsoft.com/office/drawing/2014/main" id="{4B64A3D0-4A64-45EB-96A9-58A63DC59F09}"/>
              </a:ext>
            </a:extLst>
          </p:cNvPr>
          <p:cNvSpPr>
            <a:spLocks noGrp="1"/>
          </p:cNvSpPr>
          <p:nvPr>
            <p:ph type="title"/>
          </p:nvPr>
        </p:nvSpPr>
        <p:spPr/>
        <p:txBody>
          <a:bodyPr/>
          <a:lstStyle/>
          <a:p>
            <a:r>
              <a:rPr lang="zh-CN" altLang="en-US"/>
              <a:t>练习与思考</a:t>
            </a:r>
          </a:p>
        </p:txBody>
      </p:sp>
      <p:sp>
        <p:nvSpPr>
          <p:cNvPr id="67587" name="内容占位符 2">
            <a:extLst>
              <a:ext uri="{FF2B5EF4-FFF2-40B4-BE49-F238E27FC236}">
                <a16:creationId xmlns:a16="http://schemas.microsoft.com/office/drawing/2014/main" id="{9079B643-9117-4505-BEF5-E60413B7DBF7}"/>
              </a:ext>
            </a:extLst>
          </p:cNvPr>
          <p:cNvSpPr>
            <a:spLocks noGrp="1"/>
          </p:cNvSpPr>
          <p:nvPr>
            <p:ph idx="1"/>
          </p:nvPr>
        </p:nvSpPr>
        <p:spPr/>
        <p:txBody>
          <a:bodyPr/>
          <a:lstStyle/>
          <a:p>
            <a:r>
              <a:rPr lang="en-US" altLang="zh-CN" dirty="0"/>
              <a:t>9</a:t>
            </a:r>
            <a:r>
              <a:rPr lang="zh-CN" altLang="en-US" dirty="0"/>
              <a:t>、</a:t>
            </a:r>
            <a:r>
              <a:rPr lang="en-US" altLang="zh-CN" dirty="0"/>
              <a:t>10</a:t>
            </a:r>
            <a:r>
              <a:rPr lang="zh-CN" altLang="en-US" dirty="0"/>
              <a:t>、</a:t>
            </a:r>
            <a:r>
              <a:rPr lang="en-US" altLang="zh-CN" dirty="0"/>
              <a:t>11</a:t>
            </a:r>
            <a:r>
              <a:rPr lang="zh-CN" altLang="en-US" dirty="0"/>
              <a:t>、</a:t>
            </a:r>
            <a:r>
              <a:rPr lang="en-US" altLang="zh-CN" dirty="0"/>
              <a:t>12</a:t>
            </a:r>
            <a:r>
              <a:rPr lang="zh-CN" altLang="en-US" dirty="0"/>
              <a:t>、</a:t>
            </a:r>
            <a:r>
              <a:rPr lang="en-US" altLang="zh-CN" dirty="0"/>
              <a:t>13</a:t>
            </a:r>
            <a:r>
              <a:rPr lang="zh-CN" altLang="en-US" dirty="0"/>
              <a:t>、</a:t>
            </a:r>
            <a:r>
              <a:rPr lang="en-US" altLang="zh-CN" dirty="0"/>
              <a:t>14</a:t>
            </a:r>
            <a:endParaRPr lang="zh-CN" altLang="en-US" dirty="0"/>
          </a:p>
        </p:txBody>
      </p:sp>
    </p:spTree>
    <p:extLst>
      <p:ext uri="{BB962C8B-B14F-4D97-AF65-F5344CB8AC3E}">
        <p14:creationId xmlns:p14="http://schemas.microsoft.com/office/powerpoint/2010/main" val="1087923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072E128-34D6-4FFF-9F9A-996C50EE458A}"/>
              </a:ext>
            </a:extLst>
          </p:cNvPr>
          <p:cNvSpPr>
            <a:spLocks noGrp="1" noChangeArrowheads="1"/>
          </p:cNvSpPr>
          <p:nvPr>
            <p:ph type="title"/>
          </p:nvPr>
        </p:nvSpPr>
        <p:spPr/>
        <p:txBody>
          <a:bodyPr/>
          <a:lstStyle/>
          <a:p>
            <a:pPr eaLnBrk="1" hangingPunct="1"/>
            <a:r>
              <a:rPr lang="zh-CN" altLang="en-US" dirty="0"/>
              <a:t>内容索引</a:t>
            </a:r>
          </a:p>
        </p:txBody>
      </p:sp>
      <p:sp>
        <p:nvSpPr>
          <p:cNvPr id="6147" name="Rectangle 4">
            <a:extLst>
              <a:ext uri="{FF2B5EF4-FFF2-40B4-BE49-F238E27FC236}">
                <a16:creationId xmlns:a16="http://schemas.microsoft.com/office/drawing/2014/main" id="{3452C39E-72F7-4B64-9F0D-2E116355AA25}"/>
              </a:ext>
            </a:extLst>
          </p:cNvPr>
          <p:cNvSpPr>
            <a:spLocks noGrp="1" noChangeArrowheads="1"/>
          </p:cNvSpPr>
          <p:nvPr>
            <p:ph type="body" idx="1"/>
          </p:nvPr>
        </p:nvSpPr>
        <p:spPr/>
        <p:txBody>
          <a:bodyPr/>
          <a:lstStyle/>
          <a:p>
            <a:pPr eaLnBrk="1" hangingPunct="1">
              <a:lnSpc>
                <a:spcPct val="90000"/>
              </a:lnSpc>
            </a:pPr>
            <a:r>
              <a:rPr lang="en-US" altLang="zh-CN" sz="3000" dirty="0"/>
              <a:t>15.5 </a:t>
            </a:r>
            <a:r>
              <a:rPr lang="zh-CN" altLang="en-US" sz="3000" dirty="0"/>
              <a:t>网格聚类与模型聚类</a:t>
            </a:r>
            <a:endParaRPr lang="en-US" altLang="zh-CN" sz="3000" dirty="0"/>
          </a:p>
          <a:p>
            <a:pPr eaLnBrk="1" hangingPunct="1">
              <a:lnSpc>
                <a:spcPct val="90000"/>
              </a:lnSpc>
            </a:pPr>
            <a:r>
              <a:rPr lang="en-US" altLang="zh-CN" sz="3000" dirty="0"/>
              <a:t>15.5.1 CLIQUE</a:t>
            </a:r>
            <a:r>
              <a:rPr lang="zh-CN" altLang="en-US" sz="3000" dirty="0"/>
              <a:t>聚类</a:t>
            </a:r>
            <a:endParaRPr lang="en-US" altLang="zh-CN" sz="3000" dirty="0"/>
          </a:p>
          <a:p>
            <a:pPr eaLnBrk="1" hangingPunct="1">
              <a:lnSpc>
                <a:spcPct val="90000"/>
              </a:lnSpc>
            </a:pPr>
            <a:r>
              <a:rPr lang="en-US" altLang="zh-CN" sz="3000" dirty="0"/>
              <a:t>15.5.2 </a:t>
            </a:r>
            <a:r>
              <a:rPr lang="zh-CN" altLang="en-US" sz="3000" dirty="0"/>
              <a:t>自组织神经网络聚类原理</a:t>
            </a:r>
            <a:endParaRPr lang="en-US" altLang="zh-CN" sz="3000" dirty="0"/>
          </a:p>
          <a:p>
            <a:pPr eaLnBrk="1" hangingPunct="1">
              <a:lnSpc>
                <a:spcPct val="90000"/>
              </a:lnSpc>
            </a:pPr>
            <a:r>
              <a:rPr lang="zh-CN" altLang="en-US" sz="3000" dirty="0"/>
              <a:t>练习与思考</a:t>
            </a:r>
            <a:endParaRPr lang="en-US" altLang="zh-CN" sz="3000" dirty="0"/>
          </a:p>
        </p:txBody>
      </p:sp>
      <p:sp>
        <p:nvSpPr>
          <p:cNvPr id="6148" name="AutoShape 5">
            <a:extLst>
              <a:ext uri="{FF2B5EF4-FFF2-40B4-BE49-F238E27FC236}">
                <a16:creationId xmlns:a16="http://schemas.microsoft.com/office/drawing/2014/main" id="{1EB5CFFD-F4D0-47C0-9DBB-2BD99C7B631B}"/>
              </a:ext>
            </a:extLst>
          </p:cNvPr>
          <p:cNvSpPr>
            <a:spLocks noChangeArrowheads="1"/>
          </p:cNvSpPr>
          <p:nvPr/>
        </p:nvSpPr>
        <p:spPr bwMode="auto">
          <a:xfrm>
            <a:off x="7272338" y="1681163"/>
            <a:ext cx="1143000" cy="304800"/>
          </a:xfrm>
          <a:prstGeom prst="leftArrow">
            <a:avLst>
              <a:gd name="adj1" fmla="val 50000"/>
              <a:gd name="adj2" fmla="val 9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eaLnBrk="1" hangingPunct="1"/>
            <a:endParaRPr lang="zh-CN" altLang="en-US">
              <a:solidFill>
                <a:srgbClr val="292929"/>
              </a:solidFill>
            </a:endParaRPr>
          </a:p>
        </p:txBody>
      </p:sp>
    </p:spTree>
    <p:extLst>
      <p:ext uri="{BB962C8B-B14F-4D97-AF65-F5344CB8AC3E}">
        <p14:creationId xmlns:p14="http://schemas.microsoft.com/office/powerpoint/2010/main" val="3619983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15.5.1 CLOQUE</a:t>
            </a:r>
            <a:r>
              <a:rPr lang="zh-CN" altLang="en-US" dirty="0"/>
              <a:t>聚类</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en-US" altLang="zh-CN" sz="3200" dirty="0"/>
              <a:t>CLOQUE</a:t>
            </a:r>
            <a:r>
              <a:rPr lang="zh-CN" altLang="en-US" dirty="0"/>
              <a:t>聚类</a:t>
            </a:r>
            <a:endParaRPr lang="en-US" altLang="zh-CN" dirty="0"/>
          </a:p>
          <a:p>
            <a:pPr lvl="1"/>
            <a:r>
              <a:rPr lang="zh-CN" altLang="en-US" dirty="0"/>
              <a:t>是一种网格的聚类方法，用于发现子空间上的基于密度的簇。</a:t>
            </a:r>
            <a:endParaRPr lang="en-US" altLang="zh-CN" dirty="0"/>
          </a:p>
          <a:p>
            <a:pPr lvl="1"/>
            <a:r>
              <a:rPr lang="zh-CN" altLang="en-US" dirty="0"/>
              <a:t>通常不直接生成聚类结果，而是体现出聚类按照密集程度的逐步扩张过程</a:t>
            </a:r>
            <a:endParaRPr lang="en-US" altLang="zh-CN" dirty="0"/>
          </a:p>
          <a:p>
            <a:pPr lvl="1"/>
            <a:r>
              <a:rPr lang="zh-CN" altLang="en-US" dirty="0"/>
              <a:t>稠密单元</a:t>
            </a:r>
            <a:endParaRPr lang="en-US" altLang="zh-CN" dirty="0"/>
          </a:p>
          <a:p>
            <a:pPr lvl="2"/>
            <a:r>
              <a:rPr lang="zh-CN" altLang="en-US" dirty="0"/>
              <a:t>单元内对象超过密度阈值的单元</a:t>
            </a:r>
            <a:endParaRPr lang="en-US" altLang="zh-CN" dirty="0"/>
          </a:p>
          <a:p>
            <a:pPr lvl="1"/>
            <a:r>
              <a:rPr lang="zh-CN" altLang="en-US" dirty="0"/>
              <a:t>稀疏单元</a:t>
            </a:r>
            <a:endParaRPr lang="en-US" altLang="zh-CN" dirty="0"/>
          </a:p>
          <a:p>
            <a:pPr lvl="2"/>
            <a:r>
              <a:rPr lang="zh-CN" altLang="en-US" dirty="0"/>
              <a:t>单元内对象没有超过密度阈值的单元</a:t>
            </a:r>
            <a:endParaRPr lang="en-US" altLang="zh-CN" dirty="0"/>
          </a:p>
          <a:p>
            <a:pPr lvl="1"/>
            <a:endParaRPr lang="en-US" altLang="zh-CN" dirty="0"/>
          </a:p>
        </p:txBody>
      </p:sp>
    </p:spTree>
    <p:extLst>
      <p:ext uri="{BB962C8B-B14F-4D97-AF65-F5344CB8AC3E}">
        <p14:creationId xmlns:p14="http://schemas.microsoft.com/office/powerpoint/2010/main" val="2626990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pPr eaLnBrk="1" hangingPunct="1">
              <a:lnSpc>
                <a:spcPct val="90000"/>
              </a:lnSpc>
            </a:pPr>
            <a:r>
              <a:rPr lang="en-US" altLang="zh-CN" sz="4000" dirty="0"/>
              <a:t>15.5.1 CLOQUE</a:t>
            </a:r>
            <a:r>
              <a:rPr lang="zh-CN" altLang="en-US" dirty="0"/>
              <a:t>聚类</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sz="3200" dirty="0">
                <a:solidFill>
                  <a:srgbClr val="C00000"/>
                </a:solidFill>
              </a:rPr>
              <a:t>图</a:t>
            </a:r>
            <a:r>
              <a:rPr lang="en-US" altLang="zh-CN" sz="3200" dirty="0">
                <a:solidFill>
                  <a:srgbClr val="C00000"/>
                </a:solidFill>
              </a:rPr>
              <a:t>15.10 CLOQUE</a:t>
            </a:r>
            <a:r>
              <a:rPr lang="zh-CN" altLang="en-US" dirty="0">
                <a:solidFill>
                  <a:srgbClr val="C00000"/>
                </a:solidFill>
              </a:rPr>
              <a:t>聚类空间划分与聚类举例</a:t>
            </a:r>
            <a:endParaRPr lang="en-US" altLang="zh-CN" dirty="0">
              <a:solidFill>
                <a:srgbClr val="C00000"/>
              </a:solidFill>
            </a:endParaRPr>
          </a:p>
          <a:p>
            <a:pPr lvl="1"/>
            <a:endParaRPr lang="en-US" altLang="zh-CN" dirty="0"/>
          </a:p>
        </p:txBody>
      </p:sp>
    </p:spTree>
    <p:extLst>
      <p:ext uri="{BB962C8B-B14F-4D97-AF65-F5344CB8AC3E}">
        <p14:creationId xmlns:p14="http://schemas.microsoft.com/office/powerpoint/2010/main" val="2476857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a:xfrm>
            <a:off x="611188" y="334963"/>
            <a:ext cx="7345188" cy="955675"/>
          </a:xfrm>
        </p:spPr>
        <p:txBody>
          <a:bodyPr/>
          <a:lstStyle/>
          <a:p>
            <a:pPr eaLnBrk="1" hangingPunct="1">
              <a:lnSpc>
                <a:spcPct val="90000"/>
              </a:lnSpc>
            </a:pPr>
            <a:r>
              <a:rPr lang="en-US" altLang="zh-CN" sz="4000" dirty="0"/>
              <a:t>15.5.2 </a:t>
            </a:r>
            <a:r>
              <a:rPr lang="zh-CN" altLang="en-US" sz="4000" dirty="0"/>
              <a:t>自组织神经网络聚类原理</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sz="3200" dirty="0"/>
              <a:t>自组织神经网络聚类</a:t>
            </a:r>
            <a:r>
              <a:rPr lang="en-US" altLang="zh-CN" sz="3200" dirty="0"/>
              <a:t>(SOM)</a:t>
            </a:r>
          </a:p>
          <a:p>
            <a:pPr lvl="1"/>
            <a:r>
              <a:rPr lang="zh-CN" altLang="en-US" dirty="0"/>
              <a:t>网络通过自组织方式用大量训练样本调整网络的权值，最后使输出层各节点成为对特定模式类敏感的神经细胞。</a:t>
            </a:r>
            <a:endParaRPr lang="en-US" altLang="zh-CN" dirty="0"/>
          </a:p>
          <a:p>
            <a:r>
              <a:rPr lang="en-US" altLang="zh-CN" dirty="0"/>
              <a:t>SOM</a:t>
            </a:r>
            <a:r>
              <a:rPr lang="zh-CN" altLang="en-US" dirty="0"/>
              <a:t>网络运行的训练阶段</a:t>
            </a:r>
            <a:endParaRPr lang="en-US" altLang="zh-CN" dirty="0"/>
          </a:p>
          <a:p>
            <a:pPr lvl="1"/>
            <a:r>
              <a:rPr lang="zh-CN" altLang="en-US" dirty="0"/>
              <a:t>在某个特定的输入模式下，输出层会有某个节点对输入的训练样本集产生最大响应而获胜，不断调整获胜节点及其领域内的所有节点的权值向量。</a:t>
            </a:r>
            <a:endParaRPr lang="en-US" altLang="zh-CN" dirty="0"/>
          </a:p>
          <a:p>
            <a:pPr lvl="2"/>
            <a:endParaRPr lang="en-US" altLang="zh-CN" dirty="0"/>
          </a:p>
        </p:txBody>
      </p:sp>
    </p:spTree>
    <p:extLst>
      <p:ext uri="{BB962C8B-B14F-4D97-AF65-F5344CB8AC3E}">
        <p14:creationId xmlns:p14="http://schemas.microsoft.com/office/powerpoint/2010/main" val="1609015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a:extLst>
              <a:ext uri="{FF2B5EF4-FFF2-40B4-BE49-F238E27FC236}">
                <a16:creationId xmlns:a16="http://schemas.microsoft.com/office/drawing/2014/main" id="{4B64A3D0-4A64-45EB-96A9-58A63DC59F09}"/>
              </a:ext>
            </a:extLst>
          </p:cNvPr>
          <p:cNvSpPr>
            <a:spLocks noGrp="1"/>
          </p:cNvSpPr>
          <p:nvPr>
            <p:ph type="title"/>
          </p:nvPr>
        </p:nvSpPr>
        <p:spPr/>
        <p:txBody>
          <a:bodyPr/>
          <a:lstStyle/>
          <a:p>
            <a:r>
              <a:rPr lang="zh-CN" altLang="en-US"/>
              <a:t>练习与思考</a:t>
            </a:r>
          </a:p>
        </p:txBody>
      </p:sp>
      <p:sp>
        <p:nvSpPr>
          <p:cNvPr id="67587" name="内容占位符 2">
            <a:extLst>
              <a:ext uri="{FF2B5EF4-FFF2-40B4-BE49-F238E27FC236}">
                <a16:creationId xmlns:a16="http://schemas.microsoft.com/office/drawing/2014/main" id="{9079B643-9117-4505-BEF5-E60413B7DBF7}"/>
              </a:ext>
            </a:extLst>
          </p:cNvPr>
          <p:cNvSpPr>
            <a:spLocks noGrp="1"/>
          </p:cNvSpPr>
          <p:nvPr>
            <p:ph idx="1"/>
          </p:nvPr>
        </p:nvSpPr>
        <p:spPr/>
        <p:txBody>
          <a:bodyPr/>
          <a:lstStyle/>
          <a:p>
            <a:r>
              <a:rPr lang="en-US" altLang="zh-CN" dirty="0"/>
              <a:t>15</a:t>
            </a:r>
            <a:r>
              <a:rPr lang="zh-CN" altLang="en-US" dirty="0"/>
              <a:t>、</a:t>
            </a:r>
            <a:r>
              <a:rPr lang="en-US" altLang="zh-CN" dirty="0"/>
              <a:t>16</a:t>
            </a:r>
            <a:endParaRPr lang="zh-CN" altLang="en-US" dirty="0"/>
          </a:p>
        </p:txBody>
      </p:sp>
    </p:spTree>
    <p:extLst>
      <p:ext uri="{BB962C8B-B14F-4D97-AF65-F5344CB8AC3E}">
        <p14:creationId xmlns:p14="http://schemas.microsoft.com/office/powerpoint/2010/main" val="148148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072E128-34D6-4FFF-9F9A-996C50EE458A}"/>
              </a:ext>
            </a:extLst>
          </p:cNvPr>
          <p:cNvSpPr>
            <a:spLocks noGrp="1" noChangeArrowheads="1"/>
          </p:cNvSpPr>
          <p:nvPr>
            <p:ph type="title"/>
          </p:nvPr>
        </p:nvSpPr>
        <p:spPr/>
        <p:txBody>
          <a:bodyPr/>
          <a:lstStyle/>
          <a:p>
            <a:pPr eaLnBrk="1" hangingPunct="1"/>
            <a:r>
              <a:rPr lang="zh-CN" altLang="en-US" dirty="0"/>
              <a:t>内容索引</a:t>
            </a:r>
          </a:p>
        </p:txBody>
      </p:sp>
      <p:sp>
        <p:nvSpPr>
          <p:cNvPr id="6147" name="Rectangle 4">
            <a:extLst>
              <a:ext uri="{FF2B5EF4-FFF2-40B4-BE49-F238E27FC236}">
                <a16:creationId xmlns:a16="http://schemas.microsoft.com/office/drawing/2014/main" id="{3452C39E-72F7-4B64-9F0D-2E116355AA25}"/>
              </a:ext>
            </a:extLst>
          </p:cNvPr>
          <p:cNvSpPr>
            <a:spLocks noGrp="1" noChangeArrowheads="1"/>
          </p:cNvSpPr>
          <p:nvPr>
            <p:ph type="body" idx="1"/>
          </p:nvPr>
        </p:nvSpPr>
        <p:spPr/>
        <p:txBody>
          <a:bodyPr/>
          <a:lstStyle/>
          <a:p>
            <a:pPr eaLnBrk="1" hangingPunct="1">
              <a:lnSpc>
                <a:spcPct val="90000"/>
              </a:lnSpc>
            </a:pPr>
            <a:r>
              <a:rPr lang="en-US" altLang="zh-CN" sz="3000" dirty="0"/>
              <a:t>15.6 </a:t>
            </a:r>
            <a:r>
              <a:rPr lang="zh-CN" altLang="en-US" sz="3000" dirty="0"/>
              <a:t>离群点分析</a:t>
            </a:r>
            <a:endParaRPr lang="en-US" altLang="zh-CN" sz="3000" dirty="0"/>
          </a:p>
          <a:p>
            <a:pPr eaLnBrk="1" hangingPunct="1">
              <a:lnSpc>
                <a:spcPct val="90000"/>
              </a:lnSpc>
            </a:pPr>
            <a:r>
              <a:rPr lang="en-US" altLang="zh-CN" sz="3000" dirty="0"/>
              <a:t>15.6.1 </a:t>
            </a:r>
            <a:r>
              <a:rPr lang="zh-CN" altLang="en-US" sz="3000" dirty="0"/>
              <a:t>离群点分析</a:t>
            </a:r>
            <a:endParaRPr lang="en-US" altLang="zh-CN" sz="3000" dirty="0"/>
          </a:p>
          <a:p>
            <a:pPr eaLnBrk="1" hangingPunct="1">
              <a:lnSpc>
                <a:spcPct val="90000"/>
              </a:lnSpc>
            </a:pPr>
            <a:r>
              <a:rPr lang="en-US" altLang="zh-CN" sz="3000" dirty="0"/>
              <a:t>15.6.2 </a:t>
            </a:r>
            <a:r>
              <a:rPr lang="zh-CN" altLang="en-US" sz="3000" dirty="0"/>
              <a:t>离群点检测</a:t>
            </a:r>
            <a:endParaRPr lang="en-US" altLang="zh-CN" sz="3000" dirty="0"/>
          </a:p>
          <a:p>
            <a:pPr eaLnBrk="1" hangingPunct="1">
              <a:lnSpc>
                <a:spcPct val="90000"/>
              </a:lnSpc>
            </a:pPr>
            <a:r>
              <a:rPr lang="zh-CN" altLang="en-US" sz="3000" dirty="0"/>
              <a:t>练习与思考</a:t>
            </a:r>
            <a:endParaRPr lang="en-US" altLang="zh-CN" sz="3000" dirty="0"/>
          </a:p>
        </p:txBody>
      </p:sp>
      <p:sp>
        <p:nvSpPr>
          <p:cNvPr id="6148" name="AutoShape 5">
            <a:extLst>
              <a:ext uri="{FF2B5EF4-FFF2-40B4-BE49-F238E27FC236}">
                <a16:creationId xmlns:a16="http://schemas.microsoft.com/office/drawing/2014/main" id="{1EB5CFFD-F4D0-47C0-9DBB-2BD99C7B631B}"/>
              </a:ext>
            </a:extLst>
          </p:cNvPr>
          <p:cNvSpPr>
            <a:spLocks noChangeArrowheads="1"/>
          </p:cNvSpPr>
          <p:nvPr/>
        </p:nvSpPr>
        <p:spPr bwMode="auto">
          <a:xfrm>
            <a:off x="7272338" y="1681163"/>
            <a:ext cx="1143000" cy="304800"/>
          </a:xfrm>
          <a:prstGeom prst="leftArrow">
            <a:avLst>
              <a:gd name="adj1" fmla="val 50000"/>
              <a:gd name="adj2" fmla="val 9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eaLnBrk="1" hangingPunct="1"/>
            <a:endParaRPr lang="zh-CN" altLang="en-US">
              <a:solidFill>
                <a:srgbClr val="292929"/>
              </a:solidFill>
            </a:endParaRPr>
          </a:p>
        </p:txBody>
      </p:sp>
    </p:spTree>
    <p:extLst>
      <p:ext uri="{BB962C8B-B14F-4D97-AF65-F5344CB8AC3E}">
        <p14:creationId xmlns:p14="http://schemas.microsoft.com/office/powerpoint/2010/main" val="138196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r>
              <a:rPr lang="en-US" altLang="zh-CN" dirty="0"/>
              <a:t>15.1.1 </a:t>
            </a:r>
            <a:r>
              <a:rPr lang="zh-CN" altLang="en-US" dirty="0"/>
              <a:t>聚类问题</a:t>
            </a:r>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聚类</a:t>
            </a:r>
            <a:endParaRPr lang="en-US" altLang="zh-CN" dirty="0"/>
          </a:p>
          <a:p>
            <a:pPr lvl="1"/>
            <a:r>
              <a:rPr lang="zh-CN" altLang="en-US" dirty="0"/>
              <a:t>聚类是指将数据对象分组为多个类或簇</a:t>
            </a:r>
            <a:endParaRPr lang="en-US" altLang="zh-CN" dirty="0"/>
          </a:p>
          <a:p>
            <a:pPr lvl="1"/>
            <a:r>
              <a:rPr lang="zh-CN" altLang="en-US" dirty="0"/>
              <a:t>聚类的过程属于无监督学习</a:t>
            </a:r>
            <a:endParaRPr lang="en-US" altLang="zh-CN" dirty="0"/>
          </a:p>
          <a:p>
            <a:pPr lvl="1"/>
            <a:r>
              <a:rPr lang="zh-CN" altLang="en-US" dirty="0"/>
              <a:t>衡量标准</a:t>
            </a:r>
            <a:endParaRPr lang="en-US" altLang="zh-CN" dirty="0"/>
          </a:p>
          <a:p>
            <a:pPr lvl="2"/>
            <a:r>
              <a:rPr lang="zh-CN" altLang="en-US" dirty="0"/>
              <a:t>类内相似性高、类间相似性低</a:t>
            </a:r>
            <a:endParaRPr lang="en-US" altLang="zh-C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a:xfrm>
            <a:off x="611188" y="334963"/>
            <a:ext cx="7345188" cy="955675"/>
          </a:xfrm>
        </p:spPr>
        <p:txBody>
          <a:bodyPr/>
          <a:lstStyle/>
          <a:p>
            <a:pPr eaLnBrk="1" hangingPunct="1">
              <a:lnSpc>
                <a:spcPct val="90000"/>
              </a:lnSpc>
            </a:pPr>
            <a:r>
              <a:rPr lang="en-US" altLang="zh-CN" sz="4000" dirty="0"/>
              <a:t>15.6.1 </a:t>
            </a:r>
            <a:r>
              <a:rPr lang="zh-CN" altLang="en-US" sz="4000" dirty="0"/>
              <a:t>离群点分析</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sz="3200" dirty="0"/>
              <a:t>离群点</a:t>
            </a:r>
            <a:endParaRPr lang="en-US" altLang="zh-CN" sz="3200" dirty="0"/>
          </a:p>
          <a:p>
            <a:pPr lvl="1"/>
            <a:r>
              <a:rPr lang="zh-CN" altLang="en-US" dirty="0"/>
              <a:t>离群点是一个数据对象，它显著不同于其他数据对象</a:t>
            </a:r>
            <a:endParaRPr lang="en-US" altLang="zh-CN" dirty="0"/>
          </a:p>
          <a:p>
            <a:pPr lvl="1"/>
            <a:r>
              <a:rPr lang="zh-CN" altLang="en-US" dirty="0"/>
              <a:t>离群点是指异常数据。可能是主观或客观操作失误导致，或者特殊情况导致</a:t>
            </a:r>
            <a:endParaRPr lang="en-US" altLang="zh-CN" dirty="0"/>
          </a:p>
          <a:p>
            <a:r>
              <a:rPr lang="zh-CN" altLang="en-US" dirty="0"/>
              <a:t>异常数据</a:t>
            </a:r>
            <a:endParaRPr lang="en-US" altLang="zh-CN" dirty="0"/>
          </a:p>
          <a:p>
            <a:pPr lvl="1"/>
            <a:r>
              <a:rPr lang="zh-CN" altLang="en-US" dirty="0"/>
              <a:t>是指不符合大多数情况（趋势）的数据</a:t>
            </a:r>
            <a:endParaRPr lang="en-US" altLang="zh-CN" dirty="0"/>
          </a:p>
          <a:p>
            <a:pPr lvl="1"/>
            <a:endParaRPr lang="en-US" altLang="zh-CN" dirty="0"/>
          </a:p>
        </p:txBody>
      </p:sp>
    </p:spTree>
    <p:extLst>
      <p:ext uri="{BB962C8B-B14F-4D97-AF65-F5344CB8AC3E}">
        <p14:creationId xmlns:p14="http://schemas.microsoft.com/office/powerpoint/2010/main" val="2688020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a:xfrm>
            <a:off x="611188" y="334963"/>
            <a:ext cx="7345188" cy="955675"/>
          </a:xfrm>
        </p:spPr>
        <p:txBody>
          <a:bodyPr/>
          <a:lstStyle/>
          <a:p>
            <a:pPr eaLnBrk="1" hangingPunct="1">
              <a:lnSpc>
                <a:spcPct val="90000"/>
              </a:lnSpc>
            </a:pPr>
            <a:r>
              <a:rPr lang="en-US" altLang="zh-CN" sz="4000" dirty="0"/>
              <a:t>15.6.2 </a:t>
            </a:r>
            <a:r>
              <a:rPr lang="zh-CN" altLang="en-US" sz="4000" dirty="0"/>
              <a:t>离群点检测</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sz="3200" dirty="0"/>
              <a:t>离群点检测</a:t>
            </a:r>
            <a:endParaRPr lang="en-US" altLang="zh-CN" sz="3200" dirty="0"/>
          </a:p>
          <a:p>
            <a:pPr lvl="1"/>
            <a:r>
              <a:rPr lang="zh-CN" altLang="en-US" dirty="0"/>
              <a:t>离群点检测是指在给定的数据集中寻找离群点对象，通常属于无监督模型</a:t>
            </a:r>
            <a:endParaRPr lang="en-US" altLang="zh-CN" dirty="0"/>
          </a:p>
          <a:p>
            <a:pPr lvl="1"/>
            <a:r>
              <a:rPr lang="zh-CN" altLang="en-US" dirty="0"/>
              <a:t>数组上的离群点检测</a:t>
            </a:r>
            <a:endParaRPr lang="en-US" altLang="zh-CN" dirty="0"/>
          </a:p>
          <a:p>
            <a:pPr lvl="2"/>
            <a:r>
              <a:rPr lang="zh-CN" altLang="en-US" dirty="0"/>
              <a:t>标准差检测、四分位数极差检测、统计分布检测</a:t>
            </a:r>
            <a:endParaRPr lang="en-US" altLang="zh-CN" dirty="0"/>
          </a:p>
          <a:p>
            <a:pPr lvl="1"/>
            <a:r>
              <a:rPr lang="zh-CN" altLang="en-US" dirty="0"/>
              <a:t>回归数据上的离群点检测</a:t>
            </a:r>
            <a:endParaRPr lang="en-US" altLang="zh-CN" dirty="0"/>
          </a:p>
          <a:p>
            <a:pPr lvl="2"/>
            <a:r>
              <a:rPr lang="zh-CN" altLang="en-US" dirty="0"/>
              <a:t>利用对象真实值和回归预测值间的残差进行异常数据的检验</a:t>
            </a:r>
            <a:endParaRPr lang="en-US" altLang="zh-CN" dirty="0"/>
          </a:p>
          <a:p>
            <a:pPr lvl="1"/>
            <a:r>
              <a:rPr lang="zh-CN" altLang="en-US" dirty="0"/>
              <a:t>聚类方法的离群点检验</a:t>
            </a:r>
            <a:endParaRPr lang="en-US" altLang="zh-CN" dirty="0"/>
          </a:p>
          <a:p>
            <a:pPr lvl="2"/>
            <a:r>
              <a:rPr lang="zh-CN" altLang="en-US" dirty="0"/>
              <a:t>密度聚类方法、网格聚类方法</a:t>
            </a:r>
            <a:endParaRPr lang="en-US" altLang="zh-CN" dirty="0"/>
          </a:p>
        </p:txBody>
      </p:sp>
    </p:spTree>
    <p:extLst>
      <p:ext uri="{BB962C8B-B14F-4D97-AF65-F5344CB8AC3E}">
        <p14:creationId xmlns:p14="http://schemas.microsoft.com/office/powerpoint/2010/main" val="2872922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a:xfrm>
            <a:off x="611188" y="334963"/>
            <a:ext cx="7345188" cy="955675"/>
          </a:xfrm>
        </p:spPr>
        <p:txBody>
          <a:bodyPr/>
          <a:lstStyle/>
          <a:p>
            <a:pPr eaLnBrk="1" hangingPunct="1">
              <a:lnSpc>
                <a:spcPct val="90000"/>
              </a:lnSpc>
            </a:pPr>
            <a:r>
              <a:rPr lang="en-US" altLang="zh-CN" sz="4000" dirty="0"/>
              <a:t>15.6.2 </a:t>
            </a:r>
            <a:r>
              <a:rPr lang="zh-CN" altLang="en-US" sz="4000" dirty="0"/>
              <a:t>离群点检测</a:t>
            </a:r>
            <a:endParaRPr lang="en-US" altLang="zh-CN" sz="4000" dirty="0"/>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a:xfrm>
            <a:off x="611188" y="1592263"/>
            <a:ext cx="8281292" cy="4656137"/>
          </a:xfrm>
        </p:spPr>
        <p:txBody>
          <a:bodyPr/>
          <a:lstStyle/>
          <a:p>
            <a:r>
              <a:rPr lang="zh-CN" altLang="en-US" sz="3200" dirty="0"/>
              <a:t>离群点检测</a:t>
            </a:r>
            <a:endParaRPr lang="en-US" altLang="zh-CN" sz="3200" dirty="0"/>
          </a:p>
          <a:p>
            <a:pPr lvl="1"/>
            <a:r>
              <a:rPr lang="zh-CN" altLang="en-US" dirty="0"/>
              <a:t>基于距离的离群点检测模型</a:t>
            </a:r>
            <a:endParaRPr lang="en-US" altLang="zh-CN" dirty="0"/>
          </a:p>
          <a:p>
            <a:pPr lvl="2"/>
            <a:r>
              <a:rPr lang="zh-CN" altLang="en-US" dirty="0"/>
              <a:t>领域距离法、核心计数法</a:t>
            </a:r>
            <a:endParaRPr lang="en-US" altLang="zh-CN" dirty="0"/>
          </a:p>
          <a:p>
            <a:pPr lvl="1"/>
            <a:r>
              <a:rPr lang="zh-CN" altLang="en-US" dirty="0"/>
              <a:t>单类样本学习模型的离群点检测</a:t>
            </a:r>
            <a:endParaRPr lang="en-US" altLang="zh-CN" dirty="0"/>
          </a:p>
          <a:p>
            <a:pPr lvl="2"/>
            <a:r>
              <a:rPr lang="zh-CN" altLang="en-US" dirty="0"/>
              <a:t>分类模型检测：离群点检测模型、新奇点检测模型</a:t>
            </a:r>
            <a:endParaRPr lang="en-US" altLang="zh-CN" dirty="0"/>
          </a:p>
        </p:txBody>
      </p:sp>
    </p:spTree>
    <p:extLst>
      <p:ext uri="{BB962C8B-B14F-4D97-AF65-F5344CB8AC3E}">
        <p14:creationId xmlns:p14="http://schemas.microsoft.com/office/powerpoint/2010/main" val="166686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a:extLst>
              <a:ext uri="{FF2B5EF4-FFF2-40B4-BE49-F238E27FC236}">
                <a16:creationId xmlns:a16="http://schemas.microsoft.com/office/drawing/2014/main" id="{4B64A3D0-4A64-45EB-96A9-58A63DC59F09}"/>
              </a:ext>
            </a:extLst>
          </p:cNvPr>
          <p:cNvSpPr>
            <a:spLocks noGrp="1"/>
          </p:cNvSpPr>
          <p:nvPr>
            <p:ph type="title"/>
          </p:nvPr>
        </p:nvSpPr>
        <p:spPr/>
        <p:txBody>
          <a:bodyPr/>
          <a:lstStyle/>
          <a:p>
            <a:r>
              <a:rPr lang="zh-CN" altLang="en-US"/>
              <a:t>练习与思考</a:t>
            </a:r>
          </a:p>
        </p:txBody>
      </p:sp>
      <p:sp>
        <p:nvSpPr>
          <p:cNvPr id="67587" name="内容占位符 2">
            <a:extLst>
              <a:ext uri="{FF2B5EF4-FFF2-40B4-BE49-F238E27FC236}">
                <a16:creationId xmlns:a16="http://schemas.microsoft.com/office/drawing/2014/main" id="{9079B643-9117-4505-BEF5-E60413B7DBF7}"/>
              </a:ext>
            </a:extLst>
          </p:cNvPr>
          <p:cNvSpPr>
            <a:spLocks noGrp="1"/>
          </p:cNvSpPr>
          <p:nvPr>
            <p:ph idx="1"/>
          </p:nvPr>
        </p:nvSpPr>
        <p:spPr/>
        <p:txBody>
          <a:bodyPr/>
          <a:lstStyle/>
          <a:p>
            <a:r>
              <a:rPr lang="en-US" altLang="zh-CN" dirty="0"/>
              <a:t>20</a:t>
            </a:r>
            <a:r>
              <a:rPr lang="zh-CN" altLang="en-US" dirty="0"/>
              <a:t>、</a:t>
            </a:r>
            <a:r>
              <a:rPr lang="en-US" altLang="zh-CN" dirty="0"/>
              <a:t>21</a:t>
            </a:r>
            <a:r>
              <a:rPr lang="zh-CN" altLang="en-US" dirty="0"/>
              <a:t>、</a:t>
            </a:r>
            <a:r>
              <a:rPr lang="en-US" altLang="zh-CN" dirty="0"/>
              <a:t>22</a:t>
            </a:r>
            <a:endParaRPr lang="zh-CN" altLang="en-US" dirty="0"/>
          </a:p>
        </p:txBody>
      </p:sp>
    </p:spTree>
    <p:extLst>
      <p:ext uri="{BB962C8B-B14F-4D97-AF65-F5344CB8AC3E}">
        <p14:creationId xmlns:p14="http://schemas.microsoft.com/office/powerpoint/2010/main" val="1273710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ext Box 2">
            <a:extLst>
              <a:ext uri="{FF2B5EF4-FFF2-40B4-BE49-F238E27FC236}">
                <a16:creationId xmlns:a16="http://schemas.microsoft.com/office/drawing/2014/main" id="{BD44160D-143F-4B52-89DF-EA1AC3645AD3}"/>
              </a:ext>
            </a:extLst>
          </p:cNvPr>
          <p:cNvSpPr txBox="1">
            <a:spLocks noChangeArrowheads="1"/>
          </p:cNvSpPr>
          <p:nvPr/>
        </p:nvSpPr>
        <p:spPr bwMode="auto">
          <a:xfrm>
            <a:off x="4502150" y="3865563"/>
            <a:ext cx="19812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altLang="zh-CN" sz="4800">
                <a:effectLst>
                  <a:outerShdw blurRad="38100" dist="38100" dir="2700000" algn="tl">
                    <a:srgbClr val="C0C0C0"/>
                  </a:outerShdw>
                </a:effectLst>
                <a:ea typeface="SimSun" panose="02010600030101010101" pitchFamily="2" charset="-122"/>
              </a:rPr>
              <a:t>End</a:t>
            </a:r>
          </a:p>
        </p:txBody>
      </p:sp>
      <p:sp>
        <p:nvSpPr>
          <p:cNvPr id="69635" name="AutoShape 3">
            <a:extLst>
              <a:ext uri="{FF2B5EF4-FFF2-40B4-BE49-F238E27FC236}">
                <a16:creationId xmlns:a16="http://schemas.microsoft.com/office/drawing/2014/main" id="{87618A62-019D-45D7-9CC7-10E2A7F3A322}"/>
              </a:ext>
            </a:extLst>
          </p:cNvPr>
          <p:cNvSpPr>
            <a:spLocks noChangeArrowheads="1"/>
          </p:cNvSpPr>
          <p:nvPr/>
        </p:nvSpPr>
        <p:spPr bwMode="auto">
          <a:xfrm>
            <a:off x="1835150" y="3636963"/>
            <a:ext cx="1447800" cy="1447800"/>
          </a:xfrm>
          <a:prstGeom prst="sun">
            <a:avLst>
              <a:gd name="adj" fmla="val 25000"/>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lr>
                <a:schemeClr val="accent1"/>
              </a:buClr>
              <a:buSzPct val="70000"/>
              <a:buFont typeface="Wingdings" panose="05000000000000000000" pitchFamily="2" charset="2"/>
              <a:buChar char="ü"/>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ClrTx/>
              <a:buSzTx/>
              <a:buFontTx/>
              <a:buNone/>
            </a:pPr>
            <a:endParaRPr lang="zh-CN" altLang="en-US" sz="2400">
              <a:latin typeface="Tahoma" panose="020B0604030504040204" pitchFamily="34" charset="0"/>
            </a:endParaRPr>
          </a:p>
        </p:txBody>
      </p:sp>
      <p:pic>
        <p:nvPicPr>
          <p:cNvPr id="69636" name="Picture 4" descr="附加页图标">
            <a:extLst>
              <a:ext uri="{FF2B5EF4-FFF2-40B4-BE49-F238E27FC236}">
                <a16:creationId xmlns:a16="http://schemas.microsoft.com/office/drawing/2014/main" id="{9D500EE5-9511-4B0D-8CDD-C22660B03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3750" y="2112963"/>
            <a:ext cx="80962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7" name="Line 5">
            <a:extLst>
              <a:ext uri="{FF2B5EF4-FFF2-40B4-BE49-F238E27FC236}">
                <a16:creationId xmlns:a16="http://schemas.microsoft.com/office/drawing/2014/main" id="{74A9EB51-3256-469D-82B4-B73A1B65BBE7}"/>
              </a:ext>
            </a:extLst>
          </p:cNvPr>
          <p:cNvSpPr>
            <a:spLocks noChangeShapeType="1"/>
          </p:cNvSpPr>
          <p:nvPr/>
        </p:nvSpPr>
        <p:spPr bwMode="auto">
          <a:xfrm flipV="1">
            <a:off x="3435350" y="2646363"/>
            <a:ext cx="2286000" cy="1219200"/>
          </a:xfrm>
          <a:prstGeom prst="line">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69639" name="图片 6">
            <a:extLst>
              <a:ext uri="{FF2B5EF4-FFF2-40B4-BE49-F238E27FC236}">
                <a16:creationId xmlns:a16="http://schemas.microsoft.com/office/drawing/2014/main" id="{22478989-ABF3-42DA-9F7F-6D93FDF2D4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0538" y="4719638"/>
            <a:ext cx="15367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页脚占位符 1">
            <a:extLst>
              <a:ext uri="{FF2B5EF4-FFF2-40B4-BE49-F238E27FC236}">
                <a16:creationId xmlns:a16="http://schemas.microsoft.com/office/drawing/2014/main" id="{BE894FB9-0414-46A3-BB78-5D06127DF63B}"/>
              </a:ext>
            </a:extLst>
          </p:cNvPr>
          <p:cNvSpPr>
            <a:spLocks noGrp="1"/>
          </p:cNvSpPr>
          <p:nvPr>
            <p:ph type="ftr" sz="quarter" idx="11"/>
          </p:nvPr>
        </p:nvSpPr>
        <p:spPr>
          <a:xfrm>
            <a:off x="2807804" y="6248400"/>
            <a:ext cx="3211996" cy="457200"/>
          </a:xfrm>
          <a:noFill/>
        </p:spPr>
        <p:txBody>
          <a:bodyP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r>
              <a:rPr kumimoji="0" lang="zh-CN" altLang="en-US" sz="1000" b="0" dirty="0">
                <a:ea typeface="SimSun" panose="02010600030101010101" pitchFamily="2" charset="-122"/>
              </a:rPr>
              <a:t>姜维</a:t>
            </a:r>
            <a:r>
              <a:rPr kumimoji="0" lang="en-US" altLang="zh-CN" sz="1000" b="0" dirty="0">
                <a:ea typeface="SimSun" panose="02010600030101010101" pitchFamily="2" charset="-122"/>
              </a:rPr>
              <a:t>.《</a:t>
            </a:r>
            <a:r>
              <a:rPr kumimoji="0" lang="zh-CN" altLang="en-US" sz="1000" b="0" dirty="0">
                <a:ea typeface="SimSun" panose="02010600030101010101" pitchFamily="2" charset="-122"/>
              </a:rPr>
              <a:t>数据分析与数据挖掘</a:t>
            </a:r>
            <a:r>
              <a:rPr kumimoji="0" lang="en-US" altLang="zh-CN" sz="1000" b="0" dirty="0">
                <a:ea typeface="SimSun" panose="02010600030101010101" pitchFamily="2" charset="-122"/>
              </a:rPr>
              <a:t>》.</a:t>
            </a:r>
            <a:r>
              <a:rPr kumimoji="0" lang="zh-CN" altLang="en-US" sz="1000" b="0" dirty="0">
                <a:ea typeface="SimSun" panose="02010600030101010101" pitchFamily="2" charset="-122"/>
              </a:rPr>
              <a:t>电子工业出版社</a:t>
            </a:r>
            <a:r>
              <a:rPr kumimoji="0" lang="en-US" altLang="zh-CN" sz="1000" b="0" dirty="0">
                <a:ea typeface="SimSun" panose="02010600030101010101" pitchFamily="2" charset="-122"/>
              </a:rPr>
              <a:t>.2023</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r>
              <a:rPr lang="en-US" altLang="zh-CN" dirty="0"/>
              <a:t>15.1.2 </a:t>
            </a:r>
            <a:r>
              <a:rPr lang="zh-CN" altLang="en-US" dirty="0"/>
              <a:t>聚类类型</a:t>
            </a:r>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聚类类型</a:t>
            </a:r>
            <a:endParaRPr lang="en-US" altLang="zh-CN" dirty="0"/>
          </a:p>
          <a:p>
            <a:pPr lvl="1"/>
            <a:r>
              <a:rPr lang="zh-CN" altLang="en-US" dirty="0"/>
              <a:t>基于划分的方法</a:t>
            </a:r>
            <a:endParaRPr lang="en-US" altLang="zh-CN" dirty="0"/>
          </a:p>
          <a:p>
            <a:pPr lvl="2"/>
            <a:r>
              <a:rPr lang="en-US" altLang="zh-CN" dirty="0"/>
              <a:t>K</a:t>
            </a:r>
            <a:r>
              <a:rPr lang="zh-CN" altLang="en-US" dirty="0"/>
              <a:t>均值聚类、</a:t>
            </a:r>
            <a:r>
              <a:rPr lang="en-US" altLang="zh-CN" dirty="0"/>
              <a:t>K-</a:t>
            </a:r>
            <a:r>
              <a:rPr lang="zh-CN" altLang="en-US" dirty="0"/>
              <a:t>中心点聚类</a:t>
            </a:r>
            <a:endParaRPr lang="en-US" altLang="zh-CN" dirty="0"/>
          </a:p>
          <a:p>
            <a:pPr lvl="1"/>
            <a:r>
              <a:rPr lang="zh-CN" altLang="en-US" dirty="0"/>
              <a:t>基于层次的方法</a:t>
            </a:r>
            <a:endParaRPr lang="en-US" altLang="zh-CN" dirty="0"/>
          </a:p>
          <a:p>
            <a:pPr lvl="2"/>
            <a:r>
              <a:rPr lang="zh-CN" altLang="en-US" dirty="0"/>
              <a:t>凝聚型层次聚类、分裂型层次聚类</a:t>
            </a:r>
            <a:endParaRPr lang="en-US" altLang="zh-CN" dirty="0"/>
          </a:p>
          <a:p>
            <a:pPr lvl="1"/>
            <a:r>
              <a:rPr lang="zh-CN" altLang="en-US" dirty="0"/>
              <a:t>基于密度的方法</a:t>
            </a:r>
            <a:endParaRPr lang="en-US" altLang="zh-CN" dirty="0"/>
          </a:p>
          <a:p>
            <a:pPr lvl="2"/>
            <a:r>
              <a:rPr lang="en-US" altLang="zh-CN" dirty="0"/>
              <a:t>DBSCAN</a:t>
            </a:r>
            <a:r>
              <a:rPr lang="zh-CN" altLang="en-US" dirty="0"/>
              <a:t>聚类、</a:t>
            </a:r>
            <a:r>
              <a:rPr lang="en-US" altLang="zh-CN" dirty="0"/>
              <a:t>OPTICS</a:t>
            </a:r>
            <a:r>
              <a:rPr lang="zh-CN" altLang="en-US" dirty="0"/>
              <a:t>聚类</a:t>
            </a:r>
            <a:endParaRPr lang="en-US" altLang="zh-CN" dirty="0"/>
          </a:p>
        </p:txBody>
      </p:sp>
    </p:spTree>
    <p:extLst>
      <p:ext uri="{BB962C8B-B14F-4D97-AF65-F5344CB8AC3E}">
        <p14:creationId xmlns:p14="http://schemas.microsoft.com/office/powerpoint/2010/main" val="2115191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r>
              <a:rPr lang="en-US" altLang="zh-CN" dirty="0"/>
              <a:t>15.1.2 </a:t>
            </a:r>
            <a:r>
              <a:rPr lang="zh-CN" altLang="en-US" dirty="0"/>
              <a:t>聚类类型</a:t>
            </a:r>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聚类类型</a:t>
            </a:r>
            <a:endParaRPr lang="en-US" altLang="zh-CN" dirty="0"/>
          </a:p>
          <a:p>
            <a:pPr lvl="1"/>
            <a:r>
              <a:rPr lang="zh-CN" altLang="en-US" dirty="0"/>
              <a:t>基于网格的方法</a:t>
            </a:r>
            <a:endParaRPr lang="en-US" altLang="zh-CN" dirty="0"/>
          </a:p>
          <a:p>
            <a:pPr lvl="2"/>
            <a:r>
              <a:rPr lang="en-US" altLang="zh-CN" dirty="0"/>
              <a:t>STING</a:t>
            </a:r>
            <a:r>
              <a:rPr lang="zh-CN" altLang="en-US" dirty="0"/>
              <a:t>聚类、</a:t>
            </a:r>
            <a:r>
              <a:rPr lang="en-US" altLang="zh-CN" dirty="0"/>
              <a:t>CLIQUE</a:t>
            </a:r>
            <a:r>
              <a:rPr lang="zh-CN" altLang="en-US" dirty="0"/>
              <a:t>聚类</a:t>
            </a:r>
            <a:endParaRPr lang="en-US" altLang="zh-CN" dirty="0"/>
          </a:p>
          <a:p>
            <a:pPr lvl="1"/>
            <a:r>
              <a:rPr lang="zh-CN" altLang="en-US" dirty="0"/>
              <a:t>基于模型的方法</a:t>
            </a:r>
            <a:endParaRPr lang="en-US" altLang="zh-CN" dirty="0"/>
          </a:p>
          <a:p>
            <a:pPr lvl="2"/>
            <a:r>
              <a:rPr lang="zh-CN" altLang="en-US" dirty="0"/>
              <a:t>自组织神经网络</a:t>
            </a:r>
            <a:endParaRPr lang="en-US" altLang="zh-CN" dirty="0"/>
          </a:p>
          <a:p>
            <a:pPr lvl="1"/>
            <a:r>
              <a:rPr lang="zh-CN" altLang="en-US" dirty="0"/>
              <a:t>核聚类方法</a:t>
            </a:r>
            <a:endParaRPr lang="en-US" altLang="zh-CN" dirty="0"/>
          </a:p>
          <a:p>
            <a:pPr lvl="2"/>
            <a:r>
              <a:rPr lang="zh-CN" altLang="en-US" dirty="0"/>
              <a:t>支持向量聚类</a:t>
            </a:r>
            <a:endParaRPr lang="en-US" altLang="zh-CN" dirty="0"/>
          </a:p>
        </p:txBody>
      </p:sp>
    </p:spTree>
    <p:extLst>
      <p:ext uri="{BB962C8B-B14F-4D97-AF65-F5344CB8AC3E}">
        <p14:creationId xmlns:p14="http://schemas.microsoft.com/office/powerpoint/2010/main" val="106702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a:extLst>
              <a:ext uri="{FF2B5EF4-FFF2-40B4-BE49-F238E27FC236}">
                <a16:creationId xmlns:a16="http://schemas.microsoft.com/office/drawing/2014/main" id="{4B64A3D0-4A64-45EB-96A9-58A63DC59F09}"/>
              </a:ext>
            </a:extLst>
          </p:cNvPr>
          <p:cNvSpPr>
            <a:spLocks noGrp="1"/>
          </p:cNvSpPr>
          <p:nvPr>
            <p:ph type="title"/>
          </p:nvPr>
        </p:nvSpPr>
        <p:spPr/>
        <p:txBody>
          <a:bodyPr/>
          <a:lstStyle/>
          <a:p>
            <a:r>
              <a:rPr lang="zh-CN" altLang="en-US"/>
              <a:t>练习与思考</a:t>
            </a:r>
          </a:p>
        </p:txBody>
      </p:sp>
      <p:sp>
        <p:nvSpPr>
          <p:cNvPr id="67587" name="内容占位符 2">
            <a:extLst>
              <a:ext uri="{FF2B5EF4-FFF2-40B4-BE49-F238E27FC236}">
                <a16:creationId xmlns:a16="http://schemas.microsoft.com/office/drawing/2014/main" id="{9079B643-9117-4505-BEF5-E60413B7DBF7}"/>
              </a:ext>
            </a:extLst>
          </p:cNvPr>
          <p:cNvSpPr>
            <a:spLocks noGrp="1"/>
          </p:cNvSpPr>
          <p:nvPr>
            <p:ph idx="1"/>
          </p:nvPr>
        </p:nvSpPr>
        <p:spPr/>
        <p:txBody>
          <a:bodyPr/>
          <a:lstStyle/>
          <a:p>
            <a:r>
              <a:rPr lang="en-US" altLang="zh-CN" dirty="0"/>
              <a:t>1</a:t>
            </a:r>
            <a:r>
              <a:rPr lang="zh-CN" altLang="en-US" dirty="0"/>
              <a:t>、</a:t>
            </a:r>
            <a:r>
              <a:rPr lang="en-US" altLang="zh-CN" dirty="0"/>
              <a:t>2</a:t>
            </a:r>
            <a:endParaRPr lang="zh-CN" altLang="en-US" dirty="0"/>
          </a:p>
        </p:txBody>
      </p:sp>
    </p:spTree>
    <p:extLst>
      <p:ext uri="{BB962C8B-B14F-4D97-AF65-F5344CB8AC3E}">
        <p14:creationId xmlns:p14="http://schemas.microsoft.com/office/powerpoint/2010/main" val="1765433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072E128-34D6-4FFF-9F9A-996C50EE458A}"/>
              </a:ext>
            </a:extLst>
          </p:cNvPr>
          <p:cNvSpPr>
            <a:spLocks noGrp="1" noChangeArrowheads="1"/>
          </p:cNvSpPr>
          <p:nvPr>
            <p:ph type="title"/>
          </p:nvPr>
        </p:nvSpPr>
        <p:spPr/>
        <p:txBody>
          <a:bodyPr/>
          <a:lstStyle/>
          <a:p>
            <a:pPr eaLnBrk="1" hangingPunct="1"/>
            <a:r>
              <a:rPr lang="zh-CN" altLang="en-US" dirty="0"/>
              <a:t>内容索引</a:t>
            </a:r>
          </a:p>
        </p:txBody>
      </p:sp>
      <p:sp>
        <p:nvSpPr>
          <p:cNvPr id="6147" name="Rectangle 4">
            <a:extLst>
              <a:ext uri="{FF2B5EF4-FFF2-40B4-BE49-F238E27FC236}">
                <a16:creationId xmlns:a16="http://schemas.microsoft.com/office/drawing/2014/main" id="{3452C39E-72F7-4B64-9F0D-2E116355AA25}"/>
              </a:ext>
            </a:extLst>
          </p:cNvPr>
          <p:cNvSpPr>
            <a:spLocks noGrp="1" noChangeArrowheads="1"/>
          </p:cNvSpPr>
          <p:nvPr>
            <p:ph type="body" idx="1"/>
          </p:nvPr>
        </p:nvSpPr>
        <p:spPr/>
        <p:txBody>
          <a:bodyPr/>
          <a:lstStyle/>
          <a:p>
            <a:pPr eaLnBrk="1" hangingPunct="1">
              <a:lnSpc>
                <a:spcPct val="90000"/>
              </a:lnSpc>
            </a:pPr>
            <a:r>
              <a:rPr lang="en-US" altLang="zh-CN" sz="3000" dirty="0"/>
              <a:t>15.2 </a:t>
            </a:r>
            <a:r>
              <a:rPr lang="zh-CN" altLang="en-US" sz="3000" dirty="0"/>
              <a:t>基于划分的聚类</a:t>
            </a:r>
            <a:endParaRPr lang="en-US" altLang="zh-CN" sz="3000" dirty="0"/>
          </a:p>
          <a:p>
            <a:pPr eaLnBrk="1" hangingPunct="1">
              <a:lnSpc>
                <a:spcPct val="90000"/>
              </a:lnSpc>
            </a:pPr>
            <a:r>
              <a:rPr lang="en-US" altLang="zh-CN" sz="3000" dirty="0"/>
              <a:t>15.2.1 k-means</a:t>
            </a:r>
            <a:r>
              <a:rPr lang="zh-CN" altLang="en-US" sz="3000" dirty="0"/>
              <a:t>聚类</a:t>
            </a:r>
            <a:endParaRPr lang="en-US" altLang="zh-CN" sz="3000" dirty="0"/>
          </a:p>
          <a:p>
            <a:pPr eaLnBrk="1" hangingPunct="1">
              <a:lnSpc>
                <a:spcPct val="90000"/>
              </a:lnSpc>
            </a:pPr>
            <a:r>
              <a:rPr lang="en-US" altLang="zh-CN" sz="3000" dirty="0"/>
              <a:t>15.2.2 k-medoids</a:t>
            </a:r>
            <a:r>
              <a:rPr lang="zh-CN" altLang="en-US" sz="3000" dirty="0"/>
              <a:t>聚类</a:t>
            </a:r>
            <a:endParaRPr lang="en-US" altLang="zh-CN" sz="3000" dirty="0"/>
          </a:p>
          <a:p>
            <a:pPr eaLnBrk="1" hangingPunct="1">
              <a:lnSpc>
                <a:spcPct val="90000"/>
              </a:lnSpc>
            </a:pPr>
            <a:r>
              <a:rPr lang="zh-CN" altLang="en-US" sz="3000" dirty="0"/>
              <a:t>练习与思考</a:t>
            </a:r>
            <a:endParaRPr lang="en-US" altLang="zh-CN" sz="3000" dirty="0"/>
          </a:p>
        </p:txBody>
      </p:sp>
      <p:sp>
        <p:nvSpPr>
          <p:cNvPr id="6148" name="AutoShape 5">
            <a:extLst>
              <a:ext uri="{FF2B5EF4-FFF2-40B4-BE49-F238E27FC236}">
                <a16:creationId xmlns:a16="http://schemas.microsoft.com/office/drawing/2014/main" id="{1EB5CFFD-F4D0-47C0-9DBB-2BD99C7B631B}"/>
              </a:ext>
            </a:extLst>
          </p:cNvPr>
          <p:cNvSpPr>
            <a:spLocks noChangeArrowheads="1"/>
          </p:cNvSpPr>
          <p:nvPr/>
        </p:nvSpPr>
        <p:spPr bwMode="auto">
          <a:xfrm>
            <a:off x="7272338" y="1681163"/>
            <a:ext cx="1143000" cy="304800"/>
          </a:xfrm>
          <a:prstGeom prst="leftArrow">
            <a:avLst>
              <a:gd name="adj1" fmla="val 50000"/>
              <a:gd name="adj2" fmla="val 9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800" b="1">
                <a:solidFill>
                  <a:schemeClr val="tx1"/>
                </a:solidFill>
                <a:latin typeface="Arial" panose="020B0604020202020204" pitchFamily="34" charset="0"/>
                <a:ea typeface="黑体" panose="02010609060101010101" pitchFamily="49" charset="-122"/>
              </a:defRPr>
            </a:lvl1pPr>
            <a:lvl2pPr marL="742950" indent="-285750">
              <a:defRPr kumimoji="1" sz="2800" b="1">
                <a:solidFill>
                  <a:schemeClr val="tx1"/>
                </a:solidFill>
                <a:latin typeface="Arial" panose="020B0604020202020204" pitchFamily="34" charset="0"/>
                <a:ea typeface="黑体" panose="02010609060101010101" pitchFamily="49" charset="-122"/>
              </a:defRPr>
            </a:lvl2pPr>
            <a:lvl3pPr marL="1143000" indent="-228600">
              <a:defRPr kumimoji="1" sz="2800" b="1">
                <a:solidFill>
                  <a:schemeClr val="tx1"/>
                </a:solidFill>
                <a:latin typeface="Arial" panose="020B0604020202020204" pitchFamily="34" charset="0"/>
                <a:ea typeface="黑体" panose="02010609060101010101" pitchFamily="49" charset="-122"/>
              </a:defRPr>
            </a:lvl3pPr>
            <a:lvl4pPr marL="1600200" indent="-228600">
              <a:defRPr kumimoji="1" sz="2800" b="1">
                <a:solidFill>
                  <a:schemeClr val="tx1"/>
                </a:solidFill>
                <a:latin typeface="Arial" panose="020B0604020202020204" pitchFamily="34" charset="0"/>
                <a:ea typeface="黑体" panose="02010609060101010101" pitchFamily="49" charset="-122"/>
              </a:defRPr>
            </a:lvl4pPr>
            <a:lvl5pPr marL="2057400" indent="-228600">
              <a:defRPr kumimoji="1" sz="2800" b="1">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黑体" panose="02010609060101010101" pitchFamily="49" charset="-122"/>
              </a:defRPr>
            </a:lvl9pPr>
          </a:lstStyle>
          <a:p>
            <a:pPr eaLnBrk="1" hangingPunct="1"/>
            <a:endParaRPr lang="zh-CN" altLang="en-US">
              <a:solidFill>
                <a:srgbClr val="292929"/>
              </a:solidFill>
            </a:endParaRPr>
          </a:p>
        </p:txBody>
      </p:sp>
    </p:spTree>
    <p:extLst>
      <p:ext uri="{BB962C8B-B14F-4D97-AF65-F5344CB8AC3E}">
        <p14:creationId xmlns:p14="http://schemas.microsoft.com/office/powerpoint/2010/main" val="1770247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r>
              <a:rPr lang="en-US" altLang="zh-CN" dirty="0"/>
              <a:t>15.2.1 k-means</a:t>
            </a:r>
            <a:r>
              <a:rPr lang="zh-CN" altLang="en-US" dirty="0"/>
              <a:t>聚类</a:t>
            </a:r>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zh-CN" altLang="en-US" dirty="0"/>
              <a:t>类中心对象</a:t>
            </a:r>
            <a:endParaRPr lang="en-US" altLang="zh-CN" dirty="0"/>
          </a:p>
          <a:p>
            <a:pPr lvl="1"/>
            <a:r>
              <a:rPr lang="zh-CN" altLang="en-US" dirty="0"/>
              <a:t>在</a:t>
            </a:r>
            <a:r>
              <a:rPr lang="en-US" altLang="zh-CN" dirty="0"/>
              <a:t>k-means</a:t>
            </a:r>
            <a:r>
              <a:rPr lang="zh-CN" altLang="en-US" dirty="0"/>
              <a:t>聚类中，对同一个类中的所有类对象求均值作为该类的类中心对象</a:t>
            </a:r>
            <a:endParaRPr lang="en-US" altLang="zh-CN" dirty="0"/>
          </a:p>
          <a:p>
            <a:pPr lvl="1"/>
            <a:r>
              <a:rPr lang="zh-CN" altLang="en-US" dirty="0">
                <a:solidFill>
                  <a:srgbClr val="FF0000"/>
                </a:solidFill>
              </a:rPr>
              <a:t>图</a:t>
            </a:r>
            <a:r>
              <a:rPr lang="en-US" altLang="zh-CN" dirty="0">
                <a:solidFill>
                  <a:srgbClr val="FF0000"/>
                </a:solidFill>
              </a:rPr>
              <a:t>15.1(a)</a:t>
            </a:r>
            <a:r>
              <a:rPr lang="zh-CN" altLang="en-US" dirty="0">
                <a:solidFill>
                  <a:srgbClr val="FF0000"/>
                </a:solidFill>
              </a:rPr>
              <a:t>聚类效果示意图</a:t>
            </a:r>
            <a:endParaRPr lang="en-US" altLang="zh-CN" dirty="0">
              <a:solidFill>
                <a:srgbClr val="FF0000"/>
              </a:solidFill>
            </a:endParaRPr>
          </a:p>
        </p:txBody>
      </p:sp>
    </p:spTree>
    <p:extLst>
      <p:ext uri="{BB962C8B-B14F-4D97-AF65-F5344CB8AC3E}">
        <p14:creationId xmlns:p14="http://schemas.microsoft.com/office/powerpoint/2010/main" val="2687530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a:extLst>
              <a:ext uri="{FF2B5EF4-FFF2-40B4-BE49-F238E27FC236}">
                <a16:creationId xmlns:a16="http://schemas.microsoft.com/office/drawing/2014/main" id="{7BD8E599-D105-4EE6-A806-E720A785D033}"/>
              </a:ext>
            </a:extLst>
          </p:cNvPr>
          <p:cNvSpPr>
            <a:spLocks noGrp="1"/>
          </p:cNvSpPr>
          <p:nvPr>
            <p:ph type="title"/>
          </p:nvPr>
        </p:nvSpPr>
        <p:spPr/>
        <p:txBody>
          <a:bodyPr/>
          <a:lstStyle/>
          <a:p>
            <a:r>
              <a:rPr lang="en-US" altLang="zh-CN" dirty="0"/>
              <a:t>15.2.1 k-means</a:t>
            </a:r>
            <a:r>
              <a:rPr lang="zh-CN" altLang="en-US" dirty="0"/>
              <a:t>聚类</a:t>
            </a:r>
          </a:p>
        </p:txBody>
      </p:sp>
      <p:sp>
        <p:nvSpPr>
          <p:cNvPr id="7171" name="内容占位符 2">
            <a:extLst>
              <a:ext uri="{FF2B5EF4-FFF2-40B4-BE49-F238E27FC236}">
                <a16:creationId xmlns:a16="http://schemas.microsoft.com/office/drawing/2014/main" id="{BA3C232B-6B56-49C7-8687-425378AAF527}"/>
              </a:ext>
            </a:extLst>
          </p:cNvPr>
          <p:cNvSpPr>
            <a:spLocks noGrp="1"/>
          </p:cNvSpPr>
          <p:nvPr>
            <p:ph idx="1"/>
          </p:nvPr>
        </p:nvSpPr>
        <p:spPr/>
        <p:txBody>
          <a:bodyPr/>
          <a:lstStyle/>
          <a:p>
            <a:r>
              <a:rPr lang="en-US" altLang="zh-CN" dirty="0"/>
              <a:t>k-means</a:t>
            </a:r>
            <a:r>
              <a:rPr lang="zh-CN" altLang="en-US" dirty="0"/>
              <a:t>算法工作过程</a:t>
            </a:r>
            <a:endParaRPr lang="en-US" altLang="zh-CN" dirty="0"/>
          </a:p>
          <a:p>
            <a:pPr lvl="1"/>
            <a:r>
              <a:rPr lang="zh-CN" altLang="en-US" dirty="0"/>
              <a:t>（</a:t>
            </a:r>
            <a:r>
              <a:rPr lang="en-US" altLang="zh-CN" dirty="0"/>
              <a:t>1</a:t>
            </a:r>
            <a:r>
              <a:rPr lang="zh-CN" altLang="en-US" dirty="0"/>
              <a:t>）初始划分</a:t>
            </a:r>
            <a:endParaRPr lang="en-US" altLang="zh-CN" dirty="0"/>
          </a:p>
          <a:p>
            <a:pPr lvl="2"/>
            <a:r>
              <a:rPr lang="zh-CN" altLang="en-US" dirty="0"/>
              <a:t>选择</a:t>
            </a:r>
            <a:r>
              <a:rPr lang="en-US" altLang="zh-CN" dirty="0"/>
              <a:t>k</a:t>
            </a:r>
            <a:r>
              <a:rPr lang="zh-CN" altLang="en-US" dirty="0"/>
              <a:t>个初始聚类中心</a:t>
            </a:r>
            <a:endParaRPr lang="en-US" altLang="zh-CN" dirty="0"/>
          </a:p>
          <a:p>
            <a:pPr lvl="1"/>
            <a:r>
              <a:rPr lang="zh-CN" altLang="en-US" dirty="0"/>
              <a:t>（</a:t>
            </a:r>
            <a:r>
              <a:rPr lang="en-US" altLang="zh-CN" dirty="0"/>
              <a:t>2</a:t>
            </a:r>
            <a:r>
              <a:rPr lang="zh-CN" altLang="en-US" dirty="0"/>
              <a:t>）对象划分到类</a:t>
            </a:r>
            <a:endParaRPr lang="en-US" altLang="zh-CN" dirty="0"/>
          </a:p>
          <a:p>
            <a:pPr lvl="2"/>
            <a:r>
              <a:rPr lang="zh-CN" altLang="en-US" dirty="0"/>
              <a:t>计算各对象与聚类中心的相似度（或距离）</a:t>
            </a:r>
            <a:endParaRPr lang="en-US" altLang="zh-CN" dirty="0"/>
          </a:p>
          <a:p>
            <a:pPr lvl="1"/>
            <a:r>
              <a:rPr lang="zh-CN" altLang="en-US" dirty="0"/>
              <a:t>（</a:t>
            </a:r>
            <a:r>
              <a:rPr lang="en-US" altLang="zh-CN" dirty="0"/>
              <a:t>3</a:t>
            </a:r>
            <a:r>
              <a:rPr lang="zh-CN" altLang="en-US" dirty="0"/>
              <a:t>）计算各个类的中心</a:t>
            </a:r>
            <a:endParaRPr lang="en-US" altLang="zh-CN" dirty="0"/>
          </a:p>
          <a:p>
            <a:pPr lvl="2"/>
            <a:r>
              <a:rPr lang="zh-CN" altLang="en-US" dirty="0"/>
              <a:t>作为新的各个聚类中心</a:t>
            </a:r>
          </a:p>
          <a:p>
            <a:pPr lvl="1"/>
            <a:r>
              <a:rPr lang="zh-CN" altLang="en-US" dirty="0"/>
              <a:t>（</a:t>
            </a:r>
            <a:r>
              <a:rPr lang="en-US" altLang="zh-CN" dirty="0"/>
              <a:t>4</a:t>
            </a:r>
            <a:r>
              <a:rPr lang="zh-CN" altLang="en-US" dirty="0"/>
              <a:t>）终止条件</a:t>
            </a:r>
            <a:endParaRPr lang="en-US" altLang="zh-CN" dirty="0"/>
          </a:p>
          <a:p>
            <a:pPr lvl="2"/>
            <a:r>
              <a:rPr lang="zh-CN" altLang="en-US" dirty="0"/>
              <a:t>聚类中心不发生变化或者达到最大迭代次数</a:t>
            </a:r>
            <a:endParaRPr lang="en-US" altLang="zh-CN" dirty="0"/>
          </a:p>
          <a:p>
            <a:pPr lvl="1"/>
            <a:r>
              <a:rPr lang="zh-CN" altLang="en-US" dirty="0"/>
              <a:t>（</a:t>
            </a:r>
            <a:r>
              <a:rPr lang="en-US" altLang="zh-CN" dirty="0"/>
              <a:t>5</a:t>
            </a:r>
            <a:r>
              <a:rPr lang="zh-CN" altLang="en-US" dirty="0"/>
              <a:t>）判别均方差测度值，判别收敛情况</a:t>
            </a:r>
            <a:endParaRPr lang="en-US" altLang="zh-CN" dirty="0"/>
          </a:p>
        </p:txBody>
      </p:sp>
    </p:spTree>
    <p:extLst>
      <p:ext uri="{BB962C8B-B14F-4D97-AF65-F5344CB8AC3E}">
        <p14:creationId xmlns:p14="http://schemas.microsoft.com/office/powerpoint/2010/main" val="2725273138"/>
      </p:ext>
    </p:extLst>
  </p:cSld>
  <p:clrMapOvr>
    <a:masterClrMapping/>
  </p:clrMapOvr>
</p:sld>
</file>

<file path=ppt/theme/theme1.xml><?xml version="1.0" encoding="utf-8"?>
<a:theme xmlns:a="http://schemas.openxmlformats.org/drawingml/2006/main" name="JW">
  <a:themeElements>
    <a:clrScheme name="JW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JW">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2700" cap="sq"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8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noFill/>
        <a:ln w="12700" cap="sq" cmpd="sng" algn="ctr">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8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lnDef>
  </a:objectDefaults>
  <a:extraClrSchemeLst>
    <a:extraClrScheme>
      <a:clrScheme name="JW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JW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JW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JW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JW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JW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JW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JW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10929</TotalTime>
  <Words>1273</Words>
  <Application>Microsoft Office PowerPoint</Application>
  <PresentationFormat>全屏显示(4:3)</PresentationFormat>
  <Paragraphs>177</Paragraphs>
  <Slides>34</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34</vt:i4>
      </vt:variant>
    </vt:vector>
  </HeadingPairs>
  <TitlesOfParts>
    <vt:vector size="39" baseType="lpstr">
      <vt:lpstr>Arial</vt:lpstr>
      <vt:lpstr>Tahoma</vt:lpstr>
      <vt:lpstr>Times New Roman</vt:lpstr>
      <vt:lpstr>Wingdings</vt:lpstr>
      <vt:lpstr>JW</vt:lpstr>
      <vt:lpstr>第15讲 聚类分析与离群点分析</vt:lpstr>
      <vt:lpstr>内容索引</vt:lpstr>
      <vt:lpstr>15.1.1 聚类问题</vt:lpstr>
      <vt:lpstr>15.1.2 聚类类型</vt:lpstr>
      <vt:lpstr>15.1.2 聚类类型</vt:lpstr>
      <vt:lpstr>练习与思考</vt:lpstr>
      <vt:lpstr>内容索引</vt:lpstr>
      <vt:lpstr>15.2.1 k-means聚类</vt:lpstr>
      <vt:lpstr>15.2.1 k-means聚类</vt:lpstr>
      <vt:lpstr>15.2.1 k-medoids聚类</vt:lpstr>
      <vt:lpstr>练习与思考</vt:lpstr>
      <vt:lpstr>内容索引</vt:lpstr>
      <vt:lpstr>15.3.1 簇间距离的计算</vt:lpstr>
      <vt:lpstr>15.3.1 簇间距离的计算</vt:lpstr>
      <vt:lpstr>15.3.2 层次聚类方法</vt:lpstr>
      <vt:lpstr>15.3.2 层次聚类方法</vt:lpstr>
      <vt:lpstr>练习与思考</vt:lpstr>
      <vt:lpstr>内容索引</vt:lpstr>
      <vt:lpstr>15.4.1 DBSCAN聚类</vt:lpstr>
      <vt:lpstr>15.4.1 DBSCAN聚类</vt:lpstr>
      <vt:lpstr>15.4.1 DBSCAN聚类</vt:lpstr>
      <vt:lpstr>15.4.2 OPTICS聚类</vt:lpstr>
      <vt:lpstr>练习与思考</vt:lpstr>
      <vt:lpstr>内容索引</vt:lpstr>
      <vt:lpstr>15.5.1 CLOQUE聚类</vt:lpstr>
      <vt:lpstr>15.5.1 CLOQUE聚类</vt:lpstr>
      <vt:lpstr>15.5.2 自组织神经网络聚类原理</vt:lpstr>
      <vt:lpstr>练习与思考</vt:lpstr>
      <vt:lpstr>内容索引</vt:lpstr>
      <vt:lpstr>15.6.1 离群点分析</vt:lpstr>
      <vt:lpstr>15.6.2 离群点检测</vt:lpstr>
      <vt:lpstr>15.6.2 离群点检测</vt:lpstr>
      <vt:lpstr>练习与思考</vt:lpstr>
      <vt:lpstr>PowerPoint 演示文稿</vt:lpstr>
    </vt:vector>
  </TitlesOfParts>
  <Company>HIT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第15讲 聚类与离群点分析</dc:title>
  <dc:subject>姜维. 《数据分析与数据挖掘》. 电子工业出版社. 2022</dc:subject>
  <dc:creator>JiangWei</dc:creator>
  <dc:description>讲课用</dc:description>
  <cp:lastModifiedBy>JiangWei</cp:lastModifiedBy>
  <cp:revision>1597</cp:revision>
  <cp:lastPrinted>2018-03-26T05:43:20Z</cp:lastPrinted>
  <dcterms:created xsi:type="dcterms:W3CDTF">2002-03-09T00:08:02Z</dcterms:created>
  <dcterms:modified xsi:type="dcterms:W3CDTF">2023-02-10T07:49:11Z</dcterms:modified>
</cp:coreProperties>
</file>